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5" r:id="rId1"/>
  </p:sldMasterIdLst>
  <p:notesMasterIdLst>
    <p:notesMasterId r:id="rId20"/>
  </p:notesMasterIdLst>
  <p:sldIdLst>
    <p:sldId id="273" r:id="rId2"/>
    <p:sldId id="274" r:id="rId3"/>
    <p:sldId id="275" r:id="rId4"/>
    <p:sldId id="276" r:id="rId5"/>
    <p:sldId id="277" r:id="rId6"/>
    <p:sldId id="279" r:id="rId7"/>
    <p:sldId id="285" r:id="rId8"/>
    <p:sldId id="278" r:id="rId9"/>
    <p:sldId id="280" r:id="rId10"/>
    <p:sldId id="283" r:id="rId11"/>
    <p:sldId id="284" r:id="rId12"/>
    <p:sldId id="286" r:id="rId13"/>
    <p:sldId id="292" r:id="rId14"/>
    <p:sldId id="287" r:id="rId15"/>
    <p:sldId id="288" r:id="rId16"/>
    <p:sldId id="289" r:id="rId17"/>
    <p:sldId id="282" r:id="rId18"/>
    <p:sldId id="29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72"/>
  </p:normalViewPr>
  <p:slideViewPr>
    <p:cSldViewPr snapToGrid="0">
      <p:cViewPr>
        <p:scale>
          <a:sx n="87" d="100"/>
          <a:sy n="87" d="100"/>
        </p:scale>
        <p:origin x="1776" y="9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3BB4A0-EC8E-F945-8377-A36FCF3C1EEC}" type="datetimeFigureOut">
              <a:rPr lang="en-US" smtClean="0"/>
              <a:t>6/13/24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A9FC21-B129-7D45-BEE4-4BE028442CF1}" type="slidenum">
              <a:rPr lang="en-US" smtClean="0"/>
              <a:t>‹#›</a:t>
            </a:fld>
            <a:endParaRPr lang="en-US"/>
          </a:p>
        </p:txBody>
      </p:sp>
    </p:spTree>
    <p:extLst>
      <p:ext uri="{BB962C8B-B14F-4D97-AF65-F5344CB8AC3E}">
        <p14:creationId xmlns:p14="http://schemas.microsoft.com/office/powerpoint/2010/main" val="4030616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C24DDE-BC29-344D-926F-2A8568E81DEF}" type="slidenum">
              <a:rPr lang="en-US" smtClean="0"/>
              <a:t>1</a:t>
            </a:fld>
            <a:endParaRPr lang="en-US"/>
          </a:p>
        </p:txBody>
      </p:sp>
    </p:spTree>
    <p:extLst>
      <p:ext uri="{BB962C8B-B14F-4D97-AF65-F5344CB8AC3E}">
        <p14:creationId xmlns:p14="http://schemas.microsoft.com/office/powerpoint/2010/main" val="3522584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A9FC21-B129-7D45-BEE4-4BE028442CF1}" type="slidenum">
              <a:rPr lang="en-US" smtClean="0"/>
              <a:t>9</a:t>
            </a:fld>
            <a:endParaRPr lang="en-US"/>
          </a:p>
        </p:txBody>
      </p:sp>
    </p:spTree>
    <p:extLst>
      <p:ext uri="{BB962C8B-B14F-4D97-AF65-F5344CB8AC3E}">
        <p14:creationId xmlns:p14="http://schemas.microsoft.com/office/powerpoint/2010/main" val="1922743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A9FC21-B129-7D45-BEE4-4BE028442CF1}" type="slidenum">
              <a:rPr lang="en-US" smtClean="0"/>
              <a:t>11</a:t>
            </a:fld>
            <a:endParaRPr lang="en-US"/>
          </a:p>
        </p:txBody>
      </p:sp>
    </p:spTree>
    <p:extLst>
      <p:ext uri="{BB962C8B-B14F-4D97-AF65-F5344CB8AC3E}">
        <p14:creationId xmlns:p14="http://schemas.microsoft.com/office/powerpoint/2010/main" val="2926824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A9FC21-B129-7D45-BEE4-4BE028442CF1}" type="slidenum">
              <a:rPr lang="en-US" smtClean="0"/>
              <a:t>15</a:t>
            </a:fld>
            <a:endParaRPr lang="en-US"/>
          </a:p>
        </p:txBody>
      </p:sp>
    </p:spTree>
    <p:extLst>
      <p:ext uri="{BB962C8B-B14F-4D97-AF65-F5344CB8AC3E}">
        <p14:creationId xmlns:p14="http://schemas.microsoft.com/office/powerpoint/2010/main" val="3311747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720C9-BBFD-C84C-BCEE-8976A42268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319CAF-80A3-0A4D-BD3A-C4CBBE978D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8CC121-76BE-773E-207A-8FFB265D43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D16AEB-54E2-B8C9-C64E-EDCBB48524C8}"/>
              </a:ext>
            </a:extLst>
          </p:cNvPr>
          <p:cNvSpPr>
            <a:spLocks noGrp="1"/>
          </p:cNvSpPr>
          <p:nvPr>
            <p:ph type="sldNum" sz="quarter" idx="5"/>
          </p:nvPr>
        </p:nvSpPr>
        <p:spPr/>
        <p:txBody>
          <a:bodyPr/>
          <a:lstStyle/>
          <a:p>
            <a:fld id="{F6C24DDE-BC29-344D-926F-2A8568E81DEF}" type="slidenum">
              <a:rPr lang="en-US" smtClean="0"/>
              <a:t>18</a:t>
            </a:fld>
            <a:endParaRPr lang="en-US"/>
          </a:p>
        </p:txBody>
      </p:sp>
    </p:spTree>
    <p:extLst>
      <p:ext uri="{BB962C8B-B14F-4D97-AF65-F5344CB8AC3E}">
        <p14:creationId xmlns:p14="http://schemas.microsoft.com/office/powerpoint/2010/main" val="2171138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D86B4-3477-1EB1-1DCE-B017F717139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9E2C6B9-404A-260C-6C39-94CC723B93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A899A74-36FF-C6C2-FD8A-3C66C82462D2}"/>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EF29F50E-CB5F-7926-75E8-D1CF795F0A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E780A7-8A69-5FD4-4870-390F67281E59}"/>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3012889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F78A4-83A0-6916-1D44-C3AF476EC9F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1B9A0D-9275-1B56-675B-6012234EE1E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863A11-1B16-0B35-4921-8D8BEF57FD6F}"/>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F6116860-9D28-68F1-2571-2E69735FC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5B60E-BCAE-AE44-9751-C24EF2A65400}"/>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3730057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F4E735-D40E-E47E-467F-CBC2395233C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4E3739F-DE4B-2E92-B7BB-F82EE46A36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0A8D9B7-21C6-F115-341D-14761A7727EC}"/>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AF1290FC-8C1A-3FDB-C6A0-444F520B03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80CB83-8392-0B10-5148-9AE33D95593E}"/>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2360323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AD24-7099-EA80-DCC5-CAAC26A8F35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8EB9EB6-C4D5-5AB2-5388-25664A546D6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7F21894-68DE-54EF-3224-17127B9382AF}"/>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9457ECDE-2BBD-0CDD-F754-80FEE2BB1D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509BB1-6375-6BF4-3557-AE198DA4CBE1}"/>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1202951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21258-B32E-8046-A985-814693C018F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21F837D-B5FA-D0E2-C6CB-14C39CAB17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04E8225-7DAE-6A60-D27F-1C7A581C421F}"/>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1C8681E6-32D5-06FB-FFF4-B7AC3585DD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2AFA9D-79C1-262D-C17A-3B80F198FFBF}"/>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2860276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8F9C9-BDB7-92F3-3271-4CDE65A196D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412B827-833E-09FA-E535-891A44D8750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588D398-19E1-0BE0-382B-99E1C473124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13150EB-E46E-91A7-F18B-191A954F846E}"/>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6" name="Footer Placeholder 5">
            <a:extLst>
              <a:ext uri="{FF2B5EF4-FFF2-40B4-BE49-F238E27FC236}">
                <a16:creationId xmlns:a16="http://schemas.microsoft.com/office/drawing/2014/main" id="{41655307-F0F9-D03B-A855-B189C4E0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713804-0DB0-9FB7-1991-B3914EC34349}"/>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3621879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A6EAD-F1DA-5C20-2CCB-9D9310F5D45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2512B9B-5823-7F61-0398-021713A930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CAC5F56-C30E-F799-CDFD-E5A20FA3806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E75B210-903B-2C2F-A192-7178AAA9BC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429409C-6CA2-4AD7-E2B7-DEE233C72EE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443A0CD-F898-4635-2576-196F21717488}"/>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8" name="Footer Placeholder 7">
            <a:extLst>
              <a:ext uri="{FF2B5EF4-FFF2-40B4-BE49-F238E27FC236}">
                <a16:creationId xmlns:a16="http://schemas.microsoft.com/office/drawing/2014/main" id="{ECCF00B9-05C7-6A03-293F-A98B503947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32FA3B-894B-58A0-49CA-51202FD80A1B}"/>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1451664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E3311-A267-F1FD-A2A8-93BF264F75A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2636E9A-1942-9DE6-51AD-8AFF494FD4FF}"/>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4" name="Footer Placeholder 3">
            <a:extLst>
              <a:ext uri="{FF2B5EF4-FFF2-40B4-BE49-F238E27FC236}">
                <a16:creationId xmlns:a16="http://schemas.microsoft.com/office/drawing/2014/main" id="{B1D6E656-943D-6010-790F-9B47ADE15F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3DC116-D178-091C-5F25-918E601004C3}"/>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2622772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AA6C00-0253-9FB5-11D7-6D8717CFEC93}"/>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3" name="Footer Placeholder 2">
            <a:extLst>
              <a:ext uri="{FF2B5EF4-FFF2-40B4-BE49-F238E27FC236}">
                <a16:creationId xmlns:a16="http://schemas.microsoft.com/office/drawing/2014/main" id="{C9C9866E-6F57-04F0-E253-F825CDDE371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5B76ED-3B42-198D-4A98-3C8BB6570EDE}"/>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3779311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B1001-E9DC-7943-E540-9655CB9425C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5168CBA-5C2F-9708-0983-7D5A9AE191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F3F64E5-32F9-E4E1-0D86-92415A993C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89C615C-D75E-64D2-51FE-A0BDC9132495}"/>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6" name="Footer Placeholder 5">
            <a:extLst>
              <a:ext uri="{FF2B5EF4-FFF2-40B4-BE49-F238E27FC236}">
                <a16:creationId xmlns:a16="http://schemas.microsoft.com/office/drawing/2014/main" id="{95EC1F73-5EB7-6D88-B79B-D48765B27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05B177-BC7F-234E-F2E7-40AD328C7BC8}"/>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3863659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E9482-67BC-3308-F72D-78A9738E640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B544225-73E7-D32A-CCB6-28D62A08FE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D855F0-94FC-895C-79C6-4BF99CFBE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627AC4-B7F4-2A69-C0B6-399A50AA9D67}"/>
              </a:ext>
            </a:extLst>
          </p:cNvPr>
          <p:cNvSpPr>
            <a:spLocks noGrp="1"/>
          </p:cNvSpPr>
          <p:nvPr>
            <p:ph type="dt" sz="half" idx="10"/>
          </p:nvPr>
        </p:nvSpPr>
        <p:spPr/>
        <p:txBody>
          <a:bodyPr/>
          <a:lstStyle/>
          <a:p>
            <a:fld id="{7E8F42F9-DF9A-404A-B1D3-E271FC66D9F6}" type="datetimeFigureOut">
              <a:rPr lang="en-US" smtClean="0"/>
              <a:t>6/13/24</a:t>
            </a:fld>
            <a:endParaRPr lang="en-US"/>
          </a:p>
        </p:txBody>
      </p:sp>
      <p:sp>
        <p:nvSpPr>
          <p:cNvPr id="6" name="Footer Placeholder 5">
            <a:extLst>
              <a:ext uri="{FF2B5EF4-FFF2-40B4-BE49-F238E27FC236}">
                <a16:creationId xmlns:a16="http://schemas.microsoft.com/office/drawing/2014/main" id="{DC6497CF-CE89-F4E0-01EA-C7C42ADFB41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0886422-8BE5-3561-3654-0097287FF829}"/>
              </a:ext>
            </a:extLst>
          </p:cNvPr>
          <p:cNvSpPr>
            <a:spLocks noGrp="1"/>
          </p:cNvSpPr>
          <p:nvPr>
            <p:ph type="sldNum" sz="quarter" idx="12"/>
          </p:nvPr>
        </p:nvSpPr>
        <p:spPr/>
        <p:txBody>
          <a:bodyPr/>
          <a:lstStyle/>
          <a:p>
            <a:fld id="{E01C6B0E-1C4F-C24F-8BAD-566B3DBD6364}" type="slidenum">
              <a:rPr lang="en-US" smtClean="0"/>
              <a:t>‹#›</a:t>
            </a:fld>
            <a:endParaRPr lang="en-US"/>
          </a:p>
        </p:txBody>
      </p:sp>
    </p:spTree>
    <p:extLst>
      <p:ext uri="{BB962C8B-B14F-4D97-AF65-F5344CB8AC3E}">
        <p14:creationId xmlns:p14="http://schemas.microsoft.com/office/powerpoint/2010/main" val="2571021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806A18-CB74-000D-C952-D6C74CC61E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EE39063-6B8F-077B-AE17-A8C4569A00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852EA04-F188-DB3E-6864-74A1364979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8F42F9-DF9A-404A-B1D3-E271FC66D9F6}" type="datetimeFigureOut">
              <a:rPr lang="en-US" smtClean="0"/>
              <a:t>6/13/24</a:t>
            </a:fld>
            <a:endParaRPr lang="en-US"/>
          </a:p>
        </p:txBody>
      </p:sp>
      <p:sp>
        <p:nvSpPr>
          <p:cNvPr id="5" name="Footer Placeholder 4">
            <a:extLst>
              <a:ext uri="{FF2B5EF4-FFF2-40B4-BE49-F238E27FC236}">
                <a16:creationId xmlns:a16="http://schemas.microsoft.com/office/drawing/2014/main" id="{91BAE369-070A-9DE1-3E43-147A295753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13608E-505F-B5ED-E09C-AA037FD3B5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1C6B0E-1C4F-C24F-8BAD-566B3DBD6364}" type="slidenum">
              <a:rPr lang="en-US" smtClean="0"/>
              <a:t>‹#›</a:t>
            </a:fld>
            <a:endParaRPr lang="en-US"/>
          </a:p>
        </p:txBody>
      </p:sp>
    </p:spTree>
    <p:extLst>
      <p:ext uri="{BB962C8B-B14F-4D97-AF65-F5344CB8AC3E}">
        <p14:creationId xmlns:p14="http://schemas.microsoft.com/office/powerpoint/2010/main" val="1160477253"/>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loud.r-project.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posit.co/download/rstudio-desktop/"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hyperlink" Target="https://cloud.r-project.or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posit.co/download/rstudio-desktop/"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DF954-2553-5438-FA89-C1104B285D67}"/>
              </a:ext>
            </a:extLst>
          </p:cNvPr>
          <p:cNvSpPr>
            <a:spLocks noGrp="1"/>
          </p:cNvSpPr>
          <p:nvPr>
            <p:ph type="title"/>
          </p:nvPr>
        </p:nvSpPr>
        <p:spPr/>
        <p:txBody>
          <a:bodyPr/>
          <a:lstStyle/>
          <a:p>
            <a:r>
              <a:rPr lang="en-HK" dirty="0">
                <a:solidFill>
                  <a:srgbClr val="246013"/>
                </a:solidFill>
                <a:latin typeface="Helvetica" pitchFamily="2" charset="0"/>
              </a:rPr>
              <a:t>R and RStudio installation</a:t>
            </a:r>
            <a:endParaRPr lang="en-US" dirty="0"/>
          </a:p>
        </p:txBody>
      </p:sp>
      <p:sp>
        <p:nvSpPr>
          <p:cNvPr id="3" name="Content Placeholder 2">
            <a:extLst>
              <a:ext uri="{FF2B5EF4-FFF2-40B4-BE49-F238E27FC236}">
                <a16:creationId xmlns:a16="http://schemas.microsoft.com/office/drawing/2014/main" id="{59A52B4C-2C32-EAE2-D677-C7826CC12040}"/>
              </a:ext>
            </a:extLst>
          </p:cNvPr>
          <p:cNvSpPr>
            <a:spLocks noGrp="1"/>
          </p:cNvSpPr>
          <p:nvPr>
            <p:ph idx="1"/>
          </p:nvPr>
        </p:nvSpPr>
        <p:spPr>
          <a:xfrm>
            <a:off x="838200" y="1493463"/>
            <a:ext cx="9768840" cy="1601429"/>
          </a:xfrm>
        </p:spPr>
        <p:txBody>
          <a:bodyPr>
            <a:normAutofit/>
          </a:bodyPr>
          <a:lstStyle/>
          <a:p>
            <a:pPr>
              <a:lnSpc>
                <a:spcPct val="150000"/>
              </a:lnSpc>
            </a:pPr>
            <a:r>
              <a:rPr lang="en-US" dirty="0">
                <a:latin typeface="Helvetica" pitchFamily="2" charset="0"/>
              </a:rPr>
              <a:t>R: </a:t>
            </a:r>
            <a:r>
              <a:rPr lang="en-US" dirty="0">
                <a:latin typeface="Helvetica" pitchFamily="2" charset="0"/>
                <a:hlinkClick r:id="rId3"/>
              </a:rPr>
              <a:t>https://cloud.r-project.org/</a:t>
            </a:r>
            <a:endParaRPr lang="en-US" dirty="0">
              <a:latin typeface="Helvetica" pitchFamily="2" charset="0"/>
            </a:endParaRPr>
          </a:p>
          <a:p>
            <a:pPr>
              <a:lnSpc>
                <a:spcPct val="150000"/>
              </a:lnSpc>
            </a:pPr>
            <a:r>
              <a:rPr lang="en-US" dirty="0">
                <a:latin typeface="Helvetica" pitchFamily="2" charset="0"/>
              </a:rPr>
              <a:t>RStudio: </a:t>
            </a:r>
            <a:r>
              <a:rPr lang="en-US" dirty="0">
                <a:latin typeface="Helvetica" pitchFamily="2" charset="0"/>
                <a:hlinkClick r:id="rId4"/>
              </a:rPr>
              <a:t>https://posit.co/download/rstudio-desktop/</a:t>
            </a:r>
            <a:endParaRPr lang="en-US" dirty="0">
              <a:latin typeface="Helvetica" pitchFamily="2" charset="0"/>
            </a:endParaRPr>
          </a:p>
          <a:p>
            <a:pPr marL="0" indent="0">
              <a:buNone/>
            </a:pPr>
            <a:endParaRPr lang="en-US" dirty="0">
              <a:latin typeface="Helvetica" pitchFamily="2" charset="0"/>
            </a:endParaRPr>
          </a:p>
          <a:p>
            <a:endParaRPr lang="en-HK" dirty="0">
              <a:effectLst/>
              <a:latin typeface="Helvetica" pitchFamily="2" charset="0"/>
            </a:endParaRPr>
          </a:p>
          <a:p>
            <a:endParaRPr lang="en-US" dirty="0"/>
          </a:p>
        </p:txBody>
      </p:sp>
      <p:sp>
        <p:nvSpPr>
          <p:cNvPr id="4" name="Title 1">
            <a:extLst>
              <a:ext uri="{FF2B5EF4-FFF2-40B4-BE49-F238E27FC236}">
                <a16:creationId xmlns:a16="http://schemas.microsoft.com/office/drawing/2014/main" id="{E219CEDF-8BEA-C8E3-2AC6-0733E99E5017}"/>
              </a:ext>
            </a:extLst>
          </p:cNvPr>
          <p:cNvSpPr txBox="1">
            <a:spLocks/>
          </p:cNvSpPr>
          <p:nvPr/>
        </p:nvSpPr>
        <p:spPr>
          <a:xfrm>
            <a:off x="652670" y="44317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GitHub repo: </a:t>
            </a:r>
          </a:p>
          <a:p>
            <a:r>
              <a:rPr lang="en-US" sz="2800" b="1" dirty="0"/>
              <a:t>https://github.com/BioinfoHKUSurgery/Bioinfo-Workshop-2024</a:t>
            </a:r>
          </a:p>
        </p:txBody>
      </p:sp>
      <p:sp>
        <p:nvSpPr>
          <p:cNvPr id="5" name="Title 1">
            <a:extLst>
              <a:ext uri="{FF2B5EF4-FFF2-40B4-BE49-F238E27FC236}">
                <a16:creationId xmlns:a16="http://schemas.microsoft.com/office/drawing/2014/main" id="{5B38FF9F-5E01-E319-ED62-74C5AE7A723A}"/>
              </a:ext>
            </a:extLst>
          </p:cNvPr>
          <p:cNvSpPr txBox="1">
            <a:spLocks/>
          </p:cNvSpPr>
          <p:nvPr/>
        </p:nvSpPr>
        <p:spPr>
          <a:xfrm>
            <a:off x="652670" y="35604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HK" dirty="0">
                <a:solidFill>
                  <a:srgbClr val="246013"/>
                </a:solidFill>
                <a:latin typeface="Helvetica" pitchFamily="2" charset="0"/>
              </a:rPr>
              <a:t>Course material</a:t>
            </a:r>
            <a:endParaRPr lang="en-US" dirty="0"/>
          </a:p>
        </p:txBody>
      </p:sp>
    </p:spTree>
    <p:extLst>
      <p:ext uri="{BB962C8B-B14F-4D97-AF65-F5344CB8AC3E}">
        <p14:creationId xmlns:p14="http://schemas.microsoft.com/office/powerpoint/2010/main" val="2696515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2E86-E082-3FF7-29B5-AF4AE49251A8}"/>
              </a:ext>
            </a:extLst>
          </p:cNvPr>
          <p:cNvSpPr>
            <a:spLocks noGrp="1"/>
          </p:cNvSpPr>
          <p:nvPr>
            <p:ph type="title"/>
          </p:nvPr>
        </p:nvSpPr>
        <p:spPr>
          <a:xfrm>
            <a:off x="589720" y="-231223"/>
            <a:ext cx="10515600" cy="1325563"/>
          </a:xfrm>
        </p:spPr>
        <p:txBody>
          <a:bodyPr/>
          <a:lstStyle/>
          <a:p>
            <a:r>
              <a:rPr lang="en-US" dirty="0"/>
              <a:t>Support vector machines (SVMs)</a:t>
            </a:r>
          </a:p>
        </p:txBody>
      </p:sp>
      <p:sp>
        <p:nvSpPr>
          <p:cNvPr id="3" name="Content Placeholder 2">
            <a:extLst>
              <a:ext uri="{FF2B5EF4-FFF2-40B4-BE49-F238E27FC236}">
                <a16:creationId xmlns:a16="http://schemas.microsoft.com/office/drawing/2014/main" id="{0C454B43-7A7C-1CAC-6710-622846A4AF5A}"/>
              </a:ext>
            </a:extLst>
          </p:cNvPr>
          <p:cNvSpPr>
            <a:spLocks noGrp="1"/>
          </p:cNvSpPr>
          <p:nvPr>
            <p:ph idx="1"/>
          </p:nvPr>
        </p:nvSpPr>
        <p:spPr>
          <a:xfrm>
            <a:off x="293786" y="902128"/>
            <a:ext cx="5934735" cy="4398741"/>
          </a:xfrm>
        </p:spPr>
        <p:txBody>
          <a:bodyPr>
            <a:noAutofit/>
          </a:bodyPr>
          <a:lstStyle/>
          <a:p>
            <a:r>
              <a:rPr lang="en-US" sz="1800" dirty="0">
                <a:latin typeface="Helvetica" pitchFamily="2" charset="0"/>
              </a:rPr>
              <a:t>SVMs are used for both classification and regression problems, and can handle larger, more complex data compared with regression.</a:t>
            </a:r>
          </a:p>
          <a:p>
            <a:r>
              <a:rPr lang="en-US" sz="1800" dirty="0">
                <a:latin typeface="Helvetica" pitchFamily="2" charset="0"/>
              </a:rPr>
              <a:t>In a binary classification problem, SVMs find a hyperplane that maximizes the margin between the two classes of data points.</a:t>
            </a:r>
          </a:p>
          <a:p>
            <a:r>
              <a:rPr lang="en-US" sz="1800" dirty="0">
                <a:latin typeface="Helvetica" pitchFamily="2" charset="0"/>
              </a:rPr>
              <a:t>In cases where the data is not linearly separable, SVMs use a technique called kernel trick to transform the data points into a higher dimensional space, where they can be separated by a hyperplane</a:t>
            </a:r>
          </a:p>
          <a:p>
            <a:r>
              <a:rPr lang="en-US" sz="1800" dirty="0">
                <a:latin typeface="Helvetica" pitchFamily="2" charset="0"/>
              </a:rPr>
              <a:t>Unlike regression, SVMs are effective on larger datasets with non-linear relationship between variables and are robust to outliers.</a:t>
            </a:r>
          </a:p>
          <a:p>
            <a:r>
              <a:rPr lang="en-US" sz="1800" dirty="0">
                <a:latin typeface="Helvetica" pitchFamily="2" charset="0"/>
              </a:rPr>
              <a:t>But model is more complex, meaning longer computations and harder to interpret.</a:t>
            </a:r>
          </a:p>
          <a:p>
            <a:r>
              <a:rPr lang="en-US" sz="1800" dirty="0">
                <a:latin typeface="Helvetica" pitchFamily="2" charset="0"/>
              </a:rPr>
              <a:t>SVM have many applications in disease classifications based on imaging features and prediction of drug toxicity and efficacy.</a:t>
            </a:r>
          </a:p>
        </p:txBody>
      </p:sp>
      <p:pic>
        <p:nvPicPr>
          <p:cNvPr id="4" name="Picture 3">
            <a:extLst>
              <a:ext uri="{FF2B5EF4-FFF2-40B4-BE49-F238E27FC236}">
                <a16:creationId xmlns:a16="http://schemas.microsoft.com/office/drawing/2014/main" id="{B4D4379A-51C4-8F12-4DAA-8F11B164C5FD}"/>
              </a:ext>
            </a:extLst>
          </p:cNvPr>
          <p:cNvPicPr>
            <a:picLocks noChangeAspect="1"/>
          </p:cNvPicPr>
          <p:nvPr/>
        </p:nvPicPr>
        <p:blipFill>
          <a:blip r:embed="rId2"/>
          <a:stretch>
            <a:fillRect/>
          </a:stretch>
        </p:blipFill>
        <p:spPr>
          <a:xfrm>
            <a:off x="6321289" y="1094340"/>
            <a:ext cx="5471976" cy="2657343"/>
          </a:xfrm>
          <a:prstGeom prst="rect">
            <a:avLst/>
          </a:prstGeom>
        </p:spPr>
      </p:pic>
      <p:cxnSp>
        <p:nvCxnSpPr>
          <p:cNvPr id="6" name="Straight Connector 5">
            <a:extLst>
              <a:ext uri="{FF2B5EF4-FFF2-40B4-BE49-F238E27FC236}">
                <a16:creationId xmlns:a16="http://schemas.microsoft.com/office/drawing/2014/main" id="{980EDA82-AEB4-90CD-B6D3-834E85D54B99}"/>
              </a:ext>
            </a:extLst>
          </p:cNvPr>
          <p:cNvCxnSpPr>
            <a:cxnSpLocks/>
          </p:cNvCxnSpPr>
          <p:nvPr/>
        </p:nvCxnSpPr>
        <p:spPr>
          <a:xfrm>
            <a:off x="9534355" y="2435087"/>
            <a:ext cx="1372184" cy="891209"/>
          </a:xfrm>
          <a:prstGeom prst="line">
            <a:avLst/>
          </a:prstGeom>
          <a:ln w="28575">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B12150E-50A8-8D96-4876-E1CD2043E56E}"/>
              </a:ext>
            </a:extLst>
          </p:cNvPr>
          <p:cNvPicPr>
            <a:picLocks noChangeAspect="1"/>
          </p:cNvPicPr>
          <p:nvPr/>
        </p:nvPicPr>
        <p:blipFill>
          <a:blip r:embed="rId3"/>
          <a:stretch>
            <a:fillRect/>
          </a:stretch>
        </p:blipFill>
        <p:spPr>
          <a:xfrm>
            <a:off x="6321289" y="3826324"/>
            <a:ext cx="5781261" cy="2532211"/>
          </a:xfrm>
          <a:prstGeom prst="rect">
            <a:avLst/>
          </a:prstGeom>
        </p:spPr>
      </p:pic>
      <p:sp>
        <p:nvSpPr>
          <p:cNvPr id="10" name="TextBox 9">
            <a:extLst>
              <a:ext uri="{FF2B5EF4-FFF2-40B4-BE49-F238E27FC236}">
                <a16:creationId xmlns:a16="http://schemas.microsoft.com/office/drawing/2014/main" id="{21C5638E-B0C2-8AC1-8D3B-075D2C872AB0}"/>
              </a:ext>
            </a:extLst>
          </p:cNvPr>
          <p:cNvSpPr txBox="1"/>
          <p:nvPr/>
        </p:nvSpPr>
        <p:spPr>
          <a:xfrm>
            <a:off x="6321289" y="6358535"/>
            <a:ext cx="5585208" cy="461665"/>
          </a:xfrm>
          <a:prstGeom prst="rect">
            <a:avLst/>
          </a:prstGeom>
          <a:noFill/>
        </p:spPr>
        <p:txBody>
          <a:bodyPr wrap="square">
            <a:spAutoFit/>
          </a:bodyPr>
          <a:lstStyle/>
          <a:p>
            <a:r>
              <a:rPr lang="en-US" sz="1200" dirty="0"/>
              <a:t>https://</a:t>
            </a:r>
            <a:r>
              <a:rPr lang="en-US" sz="1200" dirty="0" err="1"/>
              <a:t>radiologyblog.cincinnatichildrens.org</a:t>
            </a:r>
            <a:r>
              <a:rPr lang="en-US" sz="1200" dirty="0"/>
              <a:t>/prediction-of-fontan-outcomes-using-t2-weighted-mri-radiomic-features-and-machine-learning/</a:t>
            </a:r>
          </a:p>
        </p:txBody>
      </p:sp>
    </p:spTree>
    <p:extLst>
      <p:ext uri="{BB962C8B-B14F-4D97-AF65-F5344CB8AC3E}">
        <p14:creationId xmlns:p14="http://schemas.microsoft.com/office/powerpoint/2010/main" val="1004784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EFEB5-7D7B-23A2-3F38-26AA08DE7618}"/>
              </a:ext>
            </a:extLst>
          </p:cNvPr>
          <p:cNvSpPr>
            <a:spLocks noGrp="1"/>
          </p:cNvSpPr>
          <p:nvPr>
            <p:ph type="title"/>
          </p:nvPr>
        </p:nvSpPr>
        <p:spPr>
          <a:xfrm>
            <a:off x="838200" y="18633"/>
            <a:ext cx="10515600" cy="1325563"/>
          </a:xfrm>
        </p:spPr>
        <p:txBody>
          <a:bodyPr/>
          <a:lstStyle/>
          <a:p>
            <a:r>
              <a:rPr lang="en-US" dirty="0"/>
              <a:t>Tree-based methods</a:t>
            </a:r>
          </a:p>
        </p:txBody>
      </p:sp>
      <p:sp>
        <p:nvSpPr>
          <p:cNvPr id="3" name="Content Placeholder 2">
            <a:extLst>
              <a:ext uri="{FF2B5EF4-FFF2-40B4-BE49-F238E27FC236}">
                <a16:creationId xmlns:a16="http://schemas.microsoft.com/office/drawing/2014/main" id="{CD31CC33-A878-0D86-30A6-40106F6F7A8A}"/>
              </a:ext>
            </a:extLst>
          </p:cNvPr>
          <p:cNvSpPr>
            <a:spLocks noGrp="1"/>
          </p:cNvSpPr>
          <p:nvPr>
            <p:ph idx="1"/>
          </p:nvPr>
        </p:nvSpPr>
        <p:spPr>
          <a:xfrm>
            <a:off x="361121" y="1095969"/>
            <a:ext cx="5937261" cy="4351338"/>
          </a:xfrm>
        </p:spPr>
        <p:txBody>
          <a:bodyPr>
            <a:noAutofit/>
          </a:bodyPr>
          <a:lstStyle/>
          <a:p>
            <a:r>
              <a:rPr lang="en-HK" sz="1600" b="1" dirty="0">
                <a:latin typeface="Helvetica" pitchFamily="2" charset="0"/>
              </a:rPr>
              <a:t>D</a:t>
            </a:r>
            <a:r>
              <a:rPr lang="en-HK" sz="1600" b="1" i="0" dirty="0">
                <a:effectLst/>
                <a:latin typeface="Helvetica" pitchFamily="2" charset="0"/>
              </a:rPr>
              <a:t>ecision Trees </a:t>
            </a:r>
            <a:r>
              <a:rPr lang="en-HK" sz="1600" b="0" i="0" dirty="0">
                <a:effectLst/>
                <a:latin typeface="Helvetica" pitchFamily="2" charset="0"/>
              </a:rPr>
              <a:t>are hierarchical structures that recursively partition the data based on the values of the input features.</a:t>
            </a:r>
            <a:endParaRPr lang="en-HK" sz="1600" dirty="0">
              <a:latin typeface="Helvetica" pitchFamily="2" charset="0"/>
            </a:endParaRPr>
          </a:p>
          <a:p>
            <a:r>
              <a:rPr lang="en-HK" sz="1600" b="0" i="0" dirty="0">
                <a:effectLst/>
                <a:latin typeface="Helvetica" pitchFamily="2" charset="0"/>
              </a:rPr>
              <a:t>Decision trees while versatile on many data types</a:t>
            </a:r>
            <a:r>
              <a:rPr lang="en-HK" sz="1600" dirty="0">
                <a:latin typeface="Helvetica" pitchFamily="2" charset="0"/>
              </a:rPr>
              <a:t>,</a:t>
            </a:r>
            <a:r>
              <a:rPr lang="en-HK" sz="1600" b="0" i="0" dirty="0">
                <a:effectLst/>
                <a:latin typeface="Helvetica" pitchFamily="2" charset="0"/>
              </a:rPr>
              <a:t> are prone to overfitting, especially when they are deep and complex because they can easily memorize the training data.</a:t>
            </a:r>
          </a:p>
          <a:p>
            <a:r>
              <a:rPr lang="en-HK" sz="1600" b="0" i="0" dirty="0">
                <a:effectLst/>
                <a:latin typeface="Helvetica" pitchFamily="2" charset="0"/>
              </a:rPr>
              <a:t>This</a:t>
            </a:r>
            <a:r>
              <a:rPr lang="en-HK" sz="1600" dirty="0">
                <a:latin typeface="Helvetica" pitchFamily="2" charset="0"/>
              </a:rPr>
              <a:t> can be overcome by </a:t>
            </a:r>
            <a:r>
              <a:rPr lang="en-HK" sz="1600" b="0" i="0" dirty="0">
                <a:effectLst/>
                <a:latin typeface="Helvetica" pitchFamily="2" charset="0"/>
              </a:rPr>
              <a:t>combining multiple decision trees trained on different subsets and features of the training data </a:t>
            </a:r>
            <a:r>
              <a:rPr lang="en-HK" sz="1600" dirty="0">
                <a:latin typeface="Helvetica" pitchFamily="2" charset="0"/>
              </a:rPr>
              <a:t>and averaging their results using a type of algorithm called </a:t>
            </a:r>
            <a:r>
              <a:rPr lang="en-HK" sz="1600" b="1" dirty="0">
                <a:latin typeface="Helvetica" pitchFamily="2" charset="0"/>
              </a:rPr>
              <a:t>Random Forest</a:t>
            </a:r>
            <a:r>
              <a:rPr lang="en-HK" sz="1600" dirty="0">
                <a:latin typeface="Helvetica" pitchFamily="2" charset="0"/>
              </a:rPr>
              <a:t>.</a:t>
            </a:r>
          </a:p>
          <a:p>
            <a:r>
              <a:rPr lang="en-HK" sz="1600" i="0" dirty="0">
                <a:effectLst/>
                <a:latin typeface="Helvetica" pitchFamily="2" charset="0"/>
              </a:rPr>
              <a:t>Random forests</a:t>
            </a:r>
            <a:r>
              <a:rPr lang="en-HK" sz="1600" b="0" i="0" dirty="0">
                <a:effectLst/>
                <a:latin typeface="Helvetica" pitchFamily="2" charset="0"/>
              </a:rPr>
              <a:t>, are less prone to overfitting than decision trees due to their ensemble nature. Averaging the predictions across all the individual trees results in a more stable and accurate model.</a:t>
            </a:r>
          </a:p>
          <a:p>
            <a:r>
              <a:rPr lang="en-HK" sz="1600" dirty="0">
                <a:latin typeface="Helvetica" pitchFamily="2" charset="0"/>
              </a:rPr>
              <a:t>Fast even on large dataset and have in-built feature selection ability. Can be used for survival prediction as well as classification.</a:t>
            </a:r>
          </a:p>
          <a:p>
            <a:r>
              <a:rPr lang="en-HK" sz="1600" dirty="0">
                <a:latin typeface="Helvetica" pitchFamily="2" charset="0"/>
              </a:rPr>
              <a:t>A related algorithm called </a:t>
            </a:r>
            <a:r>
              <a:rPr lang="en-HK" sz="1600" b="1" dirty="0">
                <a:latin typeface="Helvetica" pitchFamily="2" charset="0"/>
              </a:rPr>
              <a:t>Gradient Boosting Trees </a:t>
            </a:r>
            <a:r>
              <a:rPr lang="en-HK" sz="1600" dirty="0">
                <a:latin typeface="Helvetica" pitchFamily="2" charset="0"/>
              </a:rPr>
              <a:t>can generate models with even greater accuaracy, at the expense of computation efficiency and risk of overfitting.</a:t>
            </a:r>
            <a:endParaRPr lang="en-HK" sz="1600" b="1" dirty="0">
              <a:latin typeface="Helvetica" pitchFamily="2" charset="0"/>
            </a:endParaRPr>
          </a:p>
          <a:p>
            <a:pPr marL="0" indent="0">
              <a:buNone/>
            </a:pPr>
            <a:endParaRPr lang="en-HK" sz="1600" b="0" i="0" dirty="0">
              <a:effectLst/>
              <a:latin typeface="Helvetica" pitchFamily="2" charset="0"/>
            </a:endParaRPr>
          </a:p>
        </p:txBody>
      </p:sp>
      <p:pic>
        <p:nvPicPr>
          <p:cNvPr id="4" name="Picture 3">
            <a:extLst>
              <a:ext uri="{FF2B5EF4-FFF2-40B4-BE49-F238E27FC236}">
                <a16:creationId xmlns:a16="http://schemas.microsoft.com/office/drawing/2014/main" id="{0381E77A-4AC9-73B1-5E48-A6FF3660540C}"/>
              </a:ext>
            </a:extLst>
          </p:cNvPr>
          <p:cNvPicPr>
            <a:picLocks noChangeAspect="1"/>
          </p:cNvPicPr>
          <p:nvPr/>
        </p:nvPicPr>
        <p:blipFill>
          <a:blip r:embed="rId3"/>
          <a:stretch>
            <a:fillRect/>
          </a:stretch>
        </p:blipFill>
        <p:spPr>
          <a:xfrm>
            <a:off x="6612835" y="365125"/>
            <a:ext cx="5218044" cy="2537901"/>
          </a:xfrm>
          <a:prstGeom prst="rect">
            <a:avLst/>
          </a:prstGeom>
        </p:spPr>
      </p:pic>
      <p:sp>
        <p:nvSpPr>
          <p:cNvPr id="6" name="TextBox 5">
            <a:extLst>
              <a:ext uri="{FF2B5EF4-FFF2-40B4-BE49-F238E27FC236}">
                <a16:creationId xmlns:a16="http://schemas.microsoft.com/office/drawing/2014/main" id="{5FF613CE-2F80-BF65-2084-BF46E359FAB1}"/>
              </a:ext>
            </a:extLst>
          </p:cNvPr>
          <p:cNvSpPr txBox="1"/>
          <p:nvPr/>
        </p:nvSpPr>
        <p:spPr>
          <a:xfrm>
            <a:off x="8666921" y="45522"/>
            <a:ext cx="2504661" cy="369332"/>
          </a:xfrm>
          <a:prstGeom prst="rect">
            <a:avLst/>
          </a:prstGeom>
          <a:noFill/>
        </p:spPr>
        <p:txBody>
          <a:bodyPr wrap="square" rtlCol="0">
            <a:spAutoFit/>
          </a:bodyPr>
          <a:lstStyle/>
          <a:p>
            <a:r>
              <a:rPr lang="en-US" dirty="0"/>
              <a:t>Decision Tree</a:t>
            </a:r>
          </a:p>
        </p:txBody>
      </p:sp>
      <p:pic>
        <p:nvPicPr>
          <p:cNvPr id="8" name="Picture 7">
            <a:extLst>
              <a:ext uri="{FF2B5EF4-FFF2-40B4-BE49-F238E27FC236}">
                <a16:creationId xmlns:a16="http://schemas.microsoft.com/office/drawing/2014/main" id="{9A32CBC6-194D-DD42-E452-953A10327341}"/>
              </a:ext>
            </a:extLst>
          </p:cNvPr>
          <p:cNvPicPr>
            <a:picLocks noChangeAspect="1"/>
          </p:cNvPicPr>
          <p:nvPr/>
        </p:nvPicPr>
        <p:blipFill>
          <a:blip r:embed="rId4"/>
          <a:stretch>
            <a:fillRect/>
          </a:stretch>
        </p:blipFill>
        <p:spPr>
          <a:xfrm>
            <a:off x="6612835" y="3429000"/>
            <a:ext cx="4886739" cy="3454608"/>
          </a:xfrm>
          <a:prstGeom prst="rect">
            <a:avLst/>
          </a:prstGeom>
        </p:spPr>
      </p:pic>
      <p:sp>
        <p:nvSpPr>
          <p:cNvPr id="9" name="TextBox 8">
            <a:extLst>
              <a:ext uri="{FF2B5EF4-FFF2-40B4-BE49-F238E27FC236}">
                <a16:creationId xmlns:a16="http://schemas.microsoft.com/office/drawing/2014/main" id="{77581B11-0509-1E26-4ED7-A1B9308F37E0}"/>
              </a:ext>
            </a:extLst>
          </p:cNvPr>
          <p:cNvSpPr txBox="1"/>
          <p:nvPr/>
        </p:nvSpPr>
        <p:spPr>
          <a:xfrm>
            <a:off x="8332302" y="3086972"/>
            <a:ext cx="3925958" cy="369332"/>
          </a:xfrm>
          <a:prstGeom prst="rect">
            <a:avLst/>
          </a:prstGeom>
          <a:noFill/>
        </p:spPr>
        <p:txBody>
          <a:bodyPr wrap="square" rtlCol="0">
            <a:spAutoFit/>
          </a:bodyPr>
          <a:lstStyle/>
          <a:p>
            <a:r>
              <a:rPr lang="en-US" dirty="0"/>
              <a:t>Random Forest</a:t>
            </a:r>
          </a:p>
        </p:txBody>
      </p:sp>
    </p:spTree>
    <p:extLst>
      <p:ext uri="{BB962C8B-B14F-4D97-AF65-F5344CB8AC3E}">
        <p14:creationId xmlns:p14="http://schemas.microsoft.com/office/powerpoint/2010/main" val="2384519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3D885-7891-0E1E-673C-2CB50764FDCD}"/>
              </a:ext>
            </a:extLst>
          </p:cNvPr>
          <p:cNvSpPr>
            <a:spLocks noGrp="1"/>
          </p:cNvSpPr>
          <p:nvPr>
            <p:ph type="title"/>
          </p:nvPr>
        </p:nvSpPr>
        <p:spPr>
          <a:xfrm>
            <a:off x="586409" y="128629"/>
            <a:ext cx="10515600" cy="1325563"/>
          </a:xfrm>
        </p:spPr>
        <p:txBody>
          <a:bodyPr/>
          <a:lstStyle/>
          <a:p>
            <a:r>
              <a:rPr lang="en-US" dirty="0"/>
              <a:t>Artificial neural networks</a:t>
            </a:r>
          </a:p>
        </p:txBody>
      </p:sp>
      <p:sp>
        <p:nvSpPr>
          <p:cNvPr id="3" name="Content Placeholder 2">
            <a:extLst>
              <a:ext uri="{FF2B5EF4-FFF2-40B4-BE49-F238E27FC236}">
                <a16:creationId xmlns:a16="http://schemas.microsoft.com/office/drawing/2014/main" id="{0BB86512-8A7E-57C1-581A-C48ED0261963}"/>
              </a:ext>
            </a:extLst>
          </p:cNvPr>
          <p:cNvSpPr>
            <a:spLocks noGrp="1"/>
          </p:cNvSpPr>
          <p:nvPr>
            <p:ph idx="1"/>
          </p:nvPr>
        </p:nvSpPr>
        <p:spPr>
          <a:xfrm>
            <a:off x="633208" y="1266582"/>
            <a:ext cx="5576265" cy="4670391"/>
          </a:xfrm>
        </p:spPr>
        <p:txBody>
          <a:bodyPr>
            <a:normAutofit fontScale="25000" lnSpcReduction="20000"/>
          </a:bodyPr>
          <a:lstStyle/>
          <a:p>
            <a:r>
              <a:rPr lang="en-HK" sz="6400" b="0" i="0" dirty="0">
                <a:effectLst/>
                <a:latin typeface="Helvetica" pitchFamily="2" charset="0"/>
              </a:rPr>
              <a:t>Neural networks are a class of machine learning algorithms which use interconnected nodes or neurons in a layered structure that resembles the human brain.</a:t>
            </a:r>
          </a:p>
          <a:p>
            <a:r>
              <a:rPr lang="en-HK" sz="6400" b="0" i="0" dirty="0">
                <a:effectLst/>
                <a:latin typeface="Helvetica" pitchFamily="2" charset="0"/>
              </a:rPr>
              <a:t>Each neuron in a neural network applies an activation function (e.g. </a:t>
            </a:r>
            <a:r>
              <a:rPr lang="en-HK" sz="6400" dirty="0">
                <a:latin typeface="Helvetica" pitchFamily="2" charset="0"/>
              </a:rPr>
              <a:t>sigmoid, </a:t>
            </a:r>
            <a:r>
              <a:rPr lang="en-HK" sz="6400" dirty="0" err="1">
                <a:latin typeface="Helvetica" pitchFamily="2" charset="0"/>
              </a:rPr>
              <a:t>ReLU</a:t>
            </a:r>
            <a:r>
              <a:rPr lang="en-HK" sz="6400" dirty="0">
                <a:latin typeface="Helvetica" pitchFamily="2" charset="0"/>
              </a:rPr>
              <a:t>)</a:t>
            </a:r>
            <a:r>
              <a:rPr lang="en-HK" sz="6400" b="0" i="0" dirty="0">
                <a:effectLst/>
                <a:latin typeface="Helvetica" pitchFamily="2" charset="0"/>
              </a:rPr>
              <a:t> to its input to produce its output</a:t>
            </a:r>
          </a:p>
          <a:p>
            <a:r>
              <a:rPr lang="en-HK" sz="6400" b="0" i="0" dirty="0">
                <a:effectLst/>
                <a:latin typeface="Helvetica" pitchFamily="2" charset="0"/>
              </a:rPr>
              <a:t>The weights and biases are the parameters of the neural network that are learned during training. The weights determine the strength of the connections between neurons, while the biases shift the output of a neuron.</a:t>
            </a:r>
          </a:p>
          <a:p>
            <a:r>
              <a:rPr lang="en-HK" sz="6400" b="0" i="0" dirty="0">
                <a:effectLst/>
                <a:latin typeface="Helvetica" pitchFamily="2" charset="0"/>
              </a:rPr>
              <a:t>Model</a:t>
            </a:r>
            <a:r>
              <a:rPr lang="en-HK" sz="6400" dirty="0">
                <a:latin typeface="Helvetica" pitchFamily="2" charset="0"/>
              </a:rPr>
              <a:t> training involves repeating steps of forward and backpropagation to update weights until the loss function is sufficiently minimized.</a:t>
            </a:r>
          </a:p>
          <a:p>
            <a:r>
              <a:rPr lang="en-HK" sz="6400" dirty="0">
                <a:latin typeface="Helvetica" pitchFamily="2" charset="0"/>
              </a:rPr>
              <a:t>ANNs are particularly useful for unstructured data such as text, image and audio, where they usually outperform other ML methods</a:t>
            </a:r>
          </a:p>
          <a:p>
            <a:r>
              <a:rPr lang="en-HK" sz="6400" dirty="0">
                <a:latin typeface="Helvetica" pitchFamily="2" charset="0"/>
              </a:rPr>
              <a:t>ANN able</a:t>
            </a:r>
            <a:r>
              <a:rPr lang="en-HK" sz="6400" b="0" i="0" dirty="0">
                <a:effectLst/>
                <a:latin typeface="Helvetica" pitchFamily="2" charset="0"/>
              </a:rPr>
              <a:t> to learn complex patterns directly from raw data without the need for feature engineering</a:t>
            </a:r>
          </a:p>
          <a:p>
            <a:r>
              <a:rPr lang="en-HK" sz="6400" dirty="0">
                <a:latin typeface="Helvetica" pitchFamily="2" charset="0"/>
              </a:rPr>
              <a:t>Applications include prediction of disease states from medical imaging analysis (e.g. MRI), EHRs, and COVID19 diagnosis from patient audio data</a:t>
            </a:r>
          </a:p>
          <a:p>
            <a:endParaRPr lang="en-HK" sz="1800" b="0" i="0" dirty="0">
              <a:effectLst/>
              <a:latin typeface="Helvetica" pitchFamily="2" charset="0"/>
            </a:endParaRPr>
          </a:p>
          <a:p>
            <a:endParaRPr lang="en-HK" sz="1800" b="0" i="0" dirty="0">
              <a:effectLst/>
              <a:latin typeface="Helvetica" pitchFamily="2" charset="0"/>
            </a:endParaRPr>
          </a:p>
        </p:txBody>
      </p:sp>
      <p:pic>
        <p:nvPicPr>
          <p:cNvPr id="5" name="Picture 4">
            <a:extLst>
              <a:ext uri="{FF2B5EF4-FFF2-40B4-BE49-F238E27FC236}">
                <a16:creationId xmlns:a16="http://schemas.microsoft.com/office/drawing/2014/main" id="{3D1B60E1-41E3-A539-05F9-F541CB5024E6}"/>
              </a:ext>
            </a:extLst>
          </p:cNvPr>
          <p:cNvPicPr>
            <a:picLocks noChangeAspect="1"/>
          </p:cNvPicPr>
          <p:nvPr/>
        </p:nvPicPr>
        <p:blipFill>
          <a:blip r:embed="rId2"/>
          <a:stretch>
            <a:fillRect/>
          </a:stretch>
        </p:blipFill>
        <p:spPr>
          <a:xfrm>
            <a:off x="7057612" y="569269"/>
            <a:ext cx="4740965" cy="2310722"/>
          </a:xfrm>
          <a:prstGeom prst="rect">
            <a:avLst/>
          </a:prstGeom>
        </p:spPr>
      </p:pic>
      <p:sp>
        <p:nvSpPr>
          <p:cNvPr id="7" name="TextBox 6">
            <a:extLst>
              <a:ext uri="{FF2B5EF4-FFF2-40B4-BE49-F238E27FC236}">
                <a16:creationId xmlns:a16="http://schemas.microsoft.com/office/drawing/2014/main" id="{0AD9414C-5EBB-A44B-D795-579FFAF5FAF0}"/>
              </a:ext>
            </a:extLst>
          </p:cNvPr>
          <p:cNvSpPr txBox="1"/>
          <p:nvPr/>
        </p:nvSpPr>
        <p:spPr>
          <a:xfrm>
            <a:off x="8343072" y="6626346"/>
            <a:ext cx="6096000" cy="276999"/>
          </a:xfrm>
          <a:prstGeom prst="rect">
            <a:avLst/>
          </a:prstGeom>
          <a:noFill/>
        </p:spPr>
        <p:txBody>
          <a:bodyPr wrap="square">
            <a:spAutoFit/>
          </a:bodyPr>
          <a:lstStyle/>
          <a:p>
            <a:r>
              <a:rPr lang="en-US" sz="1200" dirty="0"/>
              <a:t>https://</a:t>
            </a:r>
            <a:r>
              <a:rPr lang="en-US" sz="1200" dirty="0" err="1"/>
              <a:t>link.springer.com</a:t>
            </a:r>
            <a:r>
              <a:rPr lang="en-US" sz="1200" dirty="0"/>
              <a:t>/article/10.1007/s11432-018-9596-5</a:t>
            </a:r>
          </a:p>
        </p:txBody>
      </p:sp>
      <p:sp>
        <p:nvSpPr>
          <p:cNvPr id="8" name="TextBox 7">
            <a:extLst>
              <a:ext uri="{FF2B5EF4-FFF2-40B4-BE49-F238E27FC236}">
                <a16:creationId xmlns:a16="http://schemas.microsoft.com/office/drawing/2014/main" id="{4CD5FBD0-F4FD-B63F-0246-18F1CBF306B1}"/>
              </a:ext>
            </a:extLst>
          </p:cNvPr>
          <p:cNvSpPr txBox="1"/>
          <p:nvPr/>
        </p:nvSpPr>
        <p:spPr>
          <a:xfrm>
            <a:off x="8301659" y="2943789"/>
            <a:ext cx="1126435" cy="523220"/>
          </a:xfrm>
          <a:prstGeom prst="rect">
            <a:avLst/>
          </a:prstGeom>
          <a:noFill/>
        </p:spPr>
        <p:txBody>
          <a:bodyPr wrap="square" rtlCol="0">
            <a:spAutoFit/>
          </a:bodyPr>
          <a:lstStyle/>
          <a:p>
            <a:r>
              <a:rPr lang="en-US" sz="1400" dirty="0"/>
              <a:t>Activation Function</a:t>
            </a:r>
          </a:p>
        </p:txBody>
      </p:sp>
      <p:cxnSp>
        <p:nvCxnSpPr>
          <p:cNvPr id="10" name="Straight Arrow Connector 9">
            <a:extLst>
              <a:ext uri="{FF2B5EF4-FFF2-40B4-BE49-F238E27FC236}">
                <a16:creationId xmlns:a16="http://schemas.microsoft.com/office/drawing/2014/main" id="{05682B80-9638-39AD-7AA1-FD46D7A94B50}"/>
              </a:ext>
            </a:extLst>
          </p:cNvPr>
          <p:cNvCxnSpPr>
            <a:cxnSpLocks/>
          </p:cNvCxnSpPr>
          <p:nvPr/>
        </p:nvCxnSpPr>
        <p:spPr>
          <a:xfrm flipV="1">
            <a:off x="8620540" y="2575973"/>
            <a:ext cx="981489" cy="426338"/>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A9E21D5-8104-602B-C561-96B8985FBCFD}"/>
              </a:ext>
            </a:extLst>
          </p:cNvPr>
          <p:cNvCxnSpPr>
            <a:cxnSpLocks/>
          </p:cNvCxnSpPr>
          <p:nvPr/>
        </p:nvCxnSpPr>
        <p:spPr>
          <a:xfrm flipV="1">
            <a:off x="8608116" y="2672986"/>
            <a:ext cx="145774" cy="32932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4A2214CE-D177-B057-60C4-D729CC7949EB}"/>
              </a:ext>
            </a:extLst>
          </p:cNvPr>
          <p:cNvPicPr>
            <a:picLocks noChangeAspect="1"/>
          </p:cNvPicPr>
          <p:nvPr/>
        </p:nvPicPr>
        <p:blipFill>
          <a:blip r:embed="rId3"/>
          <a:stretch>
            <a:fillRect/>
          </a:stretch>
        </p:blipFill>
        <p:spPr>
          <a:xfrm>
            <a:off x="6716369" y="3888305"/>
            <a:ext cx="5082208" cy="2316745"/>
          </a:xfrm>
          <a:prstGeom prst="rect">
            <a:avLst/>
          </a:prstGeom>
        </p:spPr>
      </p:pic>
    </p:spTree>
    <p:extLst>
      <p:ext uri="{BB962C8B-B14F-4D97-AF65-F5344CB8AC3E}">
        <p14:creationId xmlns:p14="http://schemas.microsoft.com/office/powerpoint/2010/main" val="4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BD6DB-BD01-1B77-4EA1-5E5F5EF21DE5}"/>
              </a:ext>
            </a:extLst>
          </p:cNvPr>
          <p:cNvSpPr>
            <a:spLocks noGrp="1"/>
          </p:cNvSpPr>
          <p:nvPr>
            <p:ph type="title"/>
          </p:nvPr>
        </p:nvSpPr>
        <p:spPr/>
        <p:txBody>
          <a:bodyPr/>
          <a:lstStyle/>
          <a:p>
            <a:r>
              <a:rPr lang="en-US" dirty="0"/>
              <a:t>Deep Learning</a:t>
            </a:r>
          </a:p>
        </p:txBody>
      </p:sp>
      <p:sp>
        <p:nvSpPr>
          <p:cNvPr id="3" name="Content Placeholder 2">
            <a:extLst>
              <a:ext uri="{FF2B5EF4-FFF2-40B4-BE49-F238E27FC236}">
                <a16:creationId xmlns:a16="http://schemas.microsoft.com/office/drawing/2014/main" id="{24D6079E-2FF4-A2C5-963E-1FC78597D8A4}"/>
              </a:ext>
            </a:extLst>
          </p:cNvPr>
          <p:cNvSpPr>
            <a:spLocks noGrp="1"/>
          </p:cNvSpPr>
          <p:nvPr>
            <p:ph idx="1"/>
          </p:nvPr>
        </p:nvSpPr>
        <p:spPr>
          <a:xfrm>
            <a:off x="351504" y="1399710"/>
            <a:ext cx="5621594" cy="4351338"/>
          </a:xfrm>
        </p:spPr>
        <p:txBody>
          <a:bodyPr>
            <a:normAutofit fontScale="62500" lnSpcReduction="20000"/>
          </a:bodyPr>
          <a:lstStyle/>
          <a:p>
            <a:r>
              <a:rPr lang="en-HK" sz="2600" b="0" i="0" dirty="0">
                <a:effectLst/>
                <a:latin typeface="Helvetica" pitchFamily="2" charset="0"/>
              </a:rPr>
              <a:t>Machine learning models typically involve fewer parameters and are more interpretable, but often require pre-selection and transformation of features by experts with domain-specific knowledge.</a:t>
            </a:r>
            <a:endParaRPr lang="en-HK" sz="2600" dirty="0">
              <a:latin typeface="Helvetica" pitchFamily="2" charset="0"/>
            </a:endParaRPr>
          </a:p>
          <a:p>
            <a:r>
              <a:rPr lang="en-HK" sz="2600" dirty="0">
                <a:latin typeface="Helvetica" pitchFamily="2" charset="0"/>
              </a:rPr>
              <a:t>D</a:t>
            </a:r>
            <a:r>
              <a:rPr lang="en-HK" sz="2600" b="0" i="0" dirty="0">
                <a:effectLst/>
                <a:latin typeface="Helvetica" pitchFamily="2" charset="0"/>
              </a:rPr>
              <a:t>eep learning models can involve millions of parameters and can identify the important features on their own without human intervention.</a:t>
            </a:r>
          </a:p>
          <a:p>
            <a:r>
              <a:rPr lang="en-HK" sz="2600" b="0" i="0" dirty="0">
                <a:effectLst/>
                <a:latin typeface="Helvetica" pitchFamily="2" charset="0"/>
              </a:rPr>
              <a:t>Deep learning models can achieve state-of-the-art performance on a wide range of tasks, but they require large amounts of data and computational resources to train.</a:t>
            </a:r>
          </a:p>
          <a:p>
            <a:r>
              <a:rPr lang="en-US" sz="2600" dirty="0">
                <a:latin typeface="Helvetica" pitchFamily="2" charset="0"/>
              </a:rPr>
              <a:t>In particular, two main types of deep learning have made significant impacts in medicine:</a:t>
            </a:r>
          </a:p>
          <a:p>
            <a:r>
              <a:rPr lang="en-US" sz="2600" b="1" dirty="0">
                <a:latin typeface="Helvetica" pitchFamily="2" charset="0"/>
              </a:rPr>
              <a:t>Deep convolutional networks </a:t>
            </a:r>
            <a:r>
              <a:rPr lang="en-HK" sz="2600" b="0" i="0" dirty="0">
                <a:effectLst/>
                <a:latin typeface="Helvetica" pitchFamily="2" charset="0"/>
              </a:rPr>
              <a:t>used to segment medical images, such as MRI or CT scans to automate disease diagnosis and identify disease subtypes.</a:t>
            </a:r>
          </a:p>
          <a:p>
            <a:r>
              <a:rPr lang="en-HK" sz="2600" b="1" dirty="0">
                <a:latin typeface="Helvetica" pitchFamily="2" charset="0"/>
              </a:rPr>
              <a:t>Transformer neural networks </a:t>
            </a:r>
            <a:r>
              <a:rPr lang="en-HK" sz="2600" dirty="0">
                <a:latin typeface="Helvetica" pitchFamily="2" charset="0"/>
              </a:rPr>
              <a:t>have been used to solve the protein folding problem and can predict protein structure based on sequence alone (e.g. </a:t>
            </a:r>
            <a:r>
              <a:rPr lang="en-HK" sz="2600" dirty="0" err="1">
                <a:latin typeface="Helvetica" pitchFamily="2" charset="0"/>
              </a:rPr>
              <a:t>AlphaFold</a:t>
            </a:r>
            <a:r>
              <a:rPr lang="en-HK" sz="2600" dirty="0">
                <a:latin typeface="Helvetica" pitchFamily="2" charset="0"/>
              </a:rPr>
              <a:t>). Also used for drug discovery and analysis of EHRs.</a:t>
            </a:r>
          </a:p>
          <a:p>
            <a:endParaRPr lang="en-HK" sz="1800" dirty="0">
              <a:latin typeface="Helvetica" pitchFamily="2" charset="0"/>
            </a:endParaRPr>
          </a:p>
        </p:txBody>
      </p:sp>
      <p:pic>
        <p:nvPicPr>
          <p:cNvPr id="5" name="Picture 4">
            <a:extLst>
              <a:ext uri="{FF2B5EF4-FFF2-40B4-BE49-F238E27FC236}">
                <a16:creationId xmlns:a16="http://schemas.microsoft.com/office/drawing/2014/main" id="{E3DFAF8D-C7A1-D32D-DBFC-15A3D5CFAAA5}"/>
              </a:ext>
            </a:extLst>
          </p:cNvPr>
          <p:cNvPicPr>
            <a:picLocks noChangeAspect="1"/>
          </p:cNvPicPr>
          <p:nvPr/>
        </p:nvPicPr>
        <p:blipFill>
          <a:blip r:embed="rId2"/>
          <a:stretch>
            <a:fillRect/>
          </a:stretch>
        </p:blipFill>
        <p:spPr>
          <a:xfrm>
            <a:off x="6485730" y="1072151"/>
            <a:ext cx="5183737" cy="5122172"/>
          </a:xfrm>
          <a:prstGeom prst="rect">
            <a:avLst/>
          </a:prstGeom>
        </p:spPr>
      </p:pic>
    </p:spTree>
    <p:extLst>
      <p:ext uri="{BB962C8B-B14F-4D97-AF65-F5344CB8AC3E}">
        <p14:creationId xmlns:p14="http://schemas.microsoft.com/office/powerpoint/2010/main" val="1509216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FFC61-F4DD-7ACF-60C9-DF47BDF4C73F}"/>
              </a:ext>
            </a:extLst>
          </p:cNvPr>
          <p:cNvSpPr>
            <a:spLocks noGrp="1"/>
          </p:cNvSpPr>
          <p:nvPr>
            <p:ph type="title"/>
          </p:nvPr>
        </p:nvSpPr>
        <p:spPr>
          <a:xfrm>
            <a:off x="294861" y="-67642"/>
            <a:ext cx="10515600" cy="1325563"/>
          </a:xfrm>
        </p:spPr>
        <p:txBody>
          <a:bodyPr/>
          <a:lstStyle/>
          <a:p>
            <a:r>
              <a:rPr lang="en-US" dirty="0"/>
              <a:t>Unsupervised machine learning</a:t>
            </a:r>
          </a:p>
        </p:txBody>
      </p:sp>
      <p:sp>
        <p:nvSpPr>
          <p:cNvPr id="3" name="Content Placeholder 2">
            <a:extLst>
              <a:ext uri="{FF2B5EF4-FFF2-40B4-BE49-F238E27FC236}">
                <a16:creationId xmlns:a16="http://schemas.microsoft.com/office/drawing/2014/main" id="{C2717762-1CE2-C884-0E58-F84D89A0A297}"/>
              </a:ext>
            </a:extLst>
          </p:cNvPr>
          <p:cNvSpPr>
            <a:spLocks noGrp="1"/>
          </p:cNvSpPr>
          <p:nvPr>
            <p:ph idx="1"/>
          </p:nvPr>
        </p:nvSpPr>
        <p:spPr>
          <a:xfrm>
            <a:off x="771938" y="1243633"/>
            <a:ext cx="6477000" cy="4351338"/>
          </a:xfrm>
        </p:spPr>
        <p:txBody>
          <a:bodyPr>
            <a:noAutofit/>
          </a:bodyPr>
          <a:lstStyle/>
          <a:p>
            <a:r>
              <a:rPr lang="en-HK" sz="1500" b="1" i="0" dirty="0">
                <a:effectLst/>
                <a:latin typeface="Helvetica" pitchFamily="2" charset="0"/>
              </a:rPr>
              <a:t>Unsupervised machine learning </a:t>
            </a:r>
            <a:r>
              <a:rPr lang="en-HK" sz="1500" b="0" i="0" dirty="0">
                <a:effectLst/>
                <a:latin typeface="Helvetica" pitchFamily="2" charset="0"/>
              </a:rPr>
              <a:t>is a type of machine learning where the goal is to find hidden patterns or structure in data without any predefined labels or categories. </a:t>
            </a:r>
          </a:p>
          <a:p>
            <a:r>
              <a:rPr lang="en-HK" sz="1500" dirty="0">
                <a:latin typeface="Helvetica" pitchFamily="2" charset="0"/>
              </a:rPr>
              <a:t>The 3 most common types are: </a:t>
            </a:r>
            <a:r>
              <a:rPr lang="en-HK" sz="1500" b="1" dirty="0">
                <a:latin typeface="Helvetica" pitchFamily="2" charset="0"/>
              </a:rPr>
              <a:t>clustering</a:t>
            </a:r>
            <a:r>
              <a:rPr lang="en-HK" sz="1500" dirty="0">
                <a:latin typeface="Helvetica" pitchFamily="2" charset="0"/>
              </a:rPr>
              <a:t>, </a:t>
            </a:r>
            <a:r>
              <a:rPr lang="en-HK" sz="1500" b="1" dirty="0">
                <a:latin typeface="Helvetica" pitchFamily="2" charset="0"/>
              </a:rPr>
              <a:t>dimensionality reduction</a:t>
            </a:r>
            <a:r>
              <a:rPr lang="en-HK" sz="1500" dirty="0">
                <a:latin typeface="Helvetica" pitchFamily="2" charset="0"/>
              </a:rPr>
              <a:t> and </a:t>
            </a:r>
            <a:r>
              <a:rPr lang="en-HK" sz="1500" b="1" dirty="0">
                <a:latin typeface="Helvetica" pitchFamily="2" charset="0"/>
              </a:rPr>
              <a:t>association rule mining</a:t>
            </a:r>
            <a:r>
              <a:rPr lang="en-HK" sz="1500" dirty="0">
                <a:latin typeface="Helvetica" pitchFamily="2" charset="0"/>
              </a:rPr>
              <a:t>.</a:t>
            </a:r>
          </a:p>
          <a:p>
            <a:endParaRPr lang="en-HK" sz="1500" dirty="0">
              <a:latin typeface="Helvetica" pitchFamily="2" charset="0"/>
            </a:endParaRPr>
          </a:p>
          <a:p>
            <a:pPr marL="0" indent="0">
              <a:buNone/>
            </a:pPr>
            <a:r>
              <a:rPr lang="en-HK" sz="1500" b="1" u="sng" dirty="0">
                <a:latin typeface="Helvetica" pitchFamily="2" charset="0"/>
              </a:rPr>
              <a:t>Applications</a:t>
            </a:r>
          </a:p>
          <a:p>
            <a:r>
              <a:rPr lang="en-HK" sz="1500" dirty="0">
                <a:latin typeface="Helvetica" pitchFamily="2" charset="0"/>
              </a:rPr>
              <a:t>An important role in </a:t>
            </a:r>
            <a:r>
              <a:rPr lang="en-HK" sz="1500" b="1" dirty="0">
                <a:latin typeface="Helvetica" pitchFamily="2" charset="0"/>
              </a:rPr>
              <a:t>precision medicine</a:t>
            </a:r>
            <a:r>
              <a:rPr lang="en-HK" sz="1500" dirty="0">
                <a:latin typeface="Helvetica" pitchFamily="2" charset="0"/>
              </a:rPr>
              <a:t>, especially for less well studied or </a:t>
            </a:r>
            <a:r>
              <a:rPr lang="en-HK" sz="1500" b="1" dirty="0">
                <a:latin typeface="Helvetica" pitchFamily="2" charset="0"/>
              </a:rPr>
              <a:t>heterogeneous diseases</a:t>
            </a:r>
            <a:r>
              <a:rPr lang="en-HK" sz="1500" dirty="0">
                <a:latin typeface="Helvetica" pitchFamily="2" charset="0"/>
              </a:rPr>
              <a:t>.</a:t>
            </a:r>
          </a:p>
          <a:p>
            <a:r>
              <a:rPr lang="en-HK" sz="1500" b="1" dirty="0">
                <a:latin typeface="Helvetica" pitchFamily="2" charset="0"/>
              </a:rPr>
              <a:t>Patient stratification.</a:t>
            </a:r>
            <a:r>
              <a:rPr lang="en-HK" sz="1500" dirty="0">
                <a:latin typeface="Helvetica" pitchFamily="2" charset="0"/>
              </a:rPr>
              <a:t> Identification of subgroups of patients with similar characteristics, such as genetic profiles, clinical features, or response to treatments, and can uncover different disease subtypes.</a:t>
            </a:r>
          </a:p>
          <a:p>
            <a:r>
              <a:rPr lang="en-HK" sz="1500" b="1" dirty="0">
                <a:latin typeface="Helvetica" pitchFamily="2" charset="0"/>
              </a:rPr>
              <a:t>Drug repurposing</a:t>
            </a:r>
            <a:r>
              <a:rPr lang="en-HK" sz="1500" dirty="0">
                <a:latin typeface="Helvetica" pitchFamily="2" charset="0"/>
              </a:rPr>
              <a:t>. Can analyse large-scale drug and disease databases to identify potential new uses or applications for existing drugs by uncovering similarities between different diseases or drug targets</a:t>
            </a:r>
          </a:p>
          <a:p>
            <a:r>
              <a:rPr lang="en-HK" sz="1500" b="1" dirty="0">
                <a:latin typeface="Helvetica" pitchFamily="2" charset="0"/>
              </a:rPr>
              <a:t>Single cell analysis. </a:t>
            </a:r>
            <a:r>
              <a:rPr lang="en-HK" sz="1500" dirty="0">
                <a:latin typeface="Helvetica" pitchFamily="2" charset="0"/>
              </a:rPr>
              <a:t>Essential for single cell omics to identify novel cell types and biomarkers in disease, and the precise cellular and molecular mechanisms of disease progression</a:t>
            </a:r>
          </a:p>
        </p:txBody>
      </p:sp>
      <p:pic>
        <p:nvPicPr>
          <p:cNvPr id="9" name="Picture 8">
            <a:extLst>
              <a:ext uri="{FF2B5EF4-FFF2-40B4-BE49-F238E27FC236}">
                <a16:creationId xmlns:a16="http://schemas.microsoft.com/office/drawing/2014/main" id="{138AE100-973E-40FC-FE64-EA3459B2356E}"/>
              </a:ext>
            </a:extLst>
          </p:cNvPr>
          <p:cNvPicPr>
            <a:picLocks noChangeAspect="1"/>
          </p:cNvPicPr>
          <p:nvPr/>
        </p:nvPicPr>
        <p:blipFill>
          <a:blip r:embed="rId2"/>
          <a:stretch>
            <a:fillRect/>
          </a:stretch>
        </p:blipFill>
        <p:spPr>
          <a:xfrm>
            <a:off x="8344847" y="232409"/>
            <a:ext cx="3075215" cy="6250511"/>
          </a:xfrm>
          <a:prstGeom prst="rect">
            <a:avLst/>
          </a:prstGeom>
        </p:spPr>
      </p:pic>
      <p:sp>
        <p:nvSpPr>
          <p:cNvPr id="11" name="TextBox 10">
            <a:extLst>
              <a:ext uri="{FF2B5EF4-FFF2-40B4-BE49-F238E27FC236}">
                <a16:creationId xmlns:a16="http://schemas.microsoft.com/office/drawing/2014/main" id="{DC4357F5-303B-CA4B-7DE7-F424A40485D9}"/>
              </a:ext>
            </a:extLst>
          </p:cNvPr>
          <p:cNvSpPr txBox="1"/>
          <p:nvPr/>
        </p:nvSpPr>
        <p:spPr>
          <a:xfrm>
            <a:off x="9144000" y="6436410"/>
            <a:ext cx="6096000" cy="523220"/>
          </a:xfrm>
          <a:prstGeom prst="rect">
            <a:avLst/>
          </a:prstGeom>
          <a:noFill/>
        </p:spPr>
        <p:txBody>
          <a:bodyPr wrap="square">
            <a:spAutoFit/>
          </a:bodyPr>
          <a:lstStyle/>
          <a:p>
            <a:pPr algn="l"/>
            <a:r>
              <a:rPr lang="en-HK" sz="1400" b="0" i="1" u="none" strike="noStrike" dirty="0">
                <a:solidFill>
                  <a:srgbClr val="222222"/>
                </a:solidFill>
                <a:effectLst/>
                <a:latin typeface="-apple-system"/>
              </a:rPr>
              <a:t>Nat Rev </a:t>
            </a:r>
            <a:r>
              <a:rPr lang="en-HK" sz="1400" b="0" i="1" u="none" strike="noStrike" dirty="0" err="1">
                <a:solidFill>
                  <a:srgbClr val="222222"/>
                </a:solidFill>
                <a:effectLst/>
                <a:latin typeface="-apple-system"/>
              </a:rPr>
              <a:t>Neurol</a:t>
            </a:r>
            <a:r>
              <a:rPr lang="en-HK" sz="1400" b="0" i="0" u="none" strike="noStrike" dirty="0">
                <a:solidFill>
                  <a:srgbClr val="222222"/>
                </a:solidFill>
                <a:effectLst/>
                <a:latin typeface="-apple-system"/>
              </a:rPr>
              <a:t> </a:t>
            </a:r>
            <a:r>
              <a:rPr lang="en-HK" sz="1400" b="1" i="0" u="none" strike="noStrike" dirty="0">
                <a:solidFill>
                  <a:srgbClr val="222222"/>
                </a:solidFill>
                <a:effectLst/>
                <a:latin typeface="-apple-system"/>
              </a:rPr>
              <a:t>16</a:t>
            </a:r>
            <a:r>
              <a:rPr lang="en-HK" sz="1400" b="0" i="0" u="none" strike="noStrike" dirty="0">
                <a:solidFill>
                  <a:srgbClr val="222222"/>
                </a:solidFill>
                <a:effectLst/>
                <a:latin typeface="-apple-system"/>
              </a:rPr>
              <a:t>, 440–456 (2020)</a:t>
            </a:r>
            <a:br>
              <a:rPr lang="en-HK" sz="1400" dirty="0"/>
            </a:br>
            <a:endParaRPr lang="en-US" sz="1400" dirty="0"/>
          </a:p>
        </p:txBody>
      </p:sp>
    </p:spTree>
    <p:extLst>
      <p:ext uri="{BB962C8B-B14F-4D97-AF65-F5344CB8AC3E}">
        <p14:creationId xmlns:p14="http://schemas.microsoft.com/office/powerpoint/2010/main" val="36142619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2A69D-962D-E1DD-B031-9B6726F56DD3}"/>
              </a:ext>
            </a:extLst>
          </p:cNvPr>
          <p:cNvSpPr>
            <a:spLocks noGrp="1"/>
          </p:cNvSpPr>
          <p:nvPr>
            <p:ph type="title"/>
          </p:nvPr>
        </p:nvSpPr>
        <p:spPr>
          <a:xfrm>
            <a:off x="471188" y="447874"/>
            <a:ext cx="3009432" cy="1325563"/>
          </a:xfrm>
        </p:spPr>
        <p:txBody>
          <a:bodyPr>
            <a:noAutofit/>
          </a:bodyPr>
          <a:lstStyle/>
          <a:p>
            <a:r>
              <a:rPr lang="en-US" sz="4500" dirty="0">
                <a:latin typeface="Helvetica" pitchFamily="2" charset="0"/>
              </a:rPr>
              <a:t>Clustering </a:t>
            </a:r>
            <a:br>
              <a:rPr lang="en-US" sz="4500" dirty="0">
                <a:latin typeface="Helvetica" pitchFamily="2" charset="0"/>
              </a:rPr>
            </a:br>
            <a:r>
              <a:rPr lang="en-US" sz="4500" dirty="0">
                <a:latin typeface="Helvetica" pitchFamily="2" charset="0"/>
              </a:rPr>
              <a:t>algorithms</a:t>
            </a:r>
          </a:p>
        </p:txBody>
      </p:sp>
      <p:pic>
        <p:nvPicPr>
          <p:cNvPr id="15" name="Picture 14">
            <a:extLst>
              <a:ext uri="{FF2B5EF4-FFF2-40B4-BE49-F238E27FC236}">
                <a16:creationId xmlns:a16="http://schemas.microsoft.com/office/drawing/2014/main" id="{1BAA4E17-9F97-5F54-6225-7F929E556B2C}"/>
              </a:ext>
            </a:extLst>
          </p:cNvPr>
          <p:cNvPicPr>
            <a:picLocks noChangeAspect="1"/>
          </p:cNvPicPr>
          <p:nvPr/>
        </p:nvPicPr>
        <p:blipFill>
          <a:blip r:embed="rId3"/>
          <a:stretch>
            <a:fillRect/>
          </a:stretch>
        </p:blipFill>
        <p:spPr>
          <a:xfrm>
            <a:off x="4307225" y="0"/>
            <a:ext cx="7176155" cy="6858000"/>
          </a:xfrm>
          <a:prstGeom prst="rect">
            <a:avLst/>
          </a:prstGeom>
        </p:spPr>
      </p:pic>
    </p:spTree>
    <p:extLst>
      <p:ext uri="{BB962C8B-B14F-4D97-AF65-F5344CB8AC3E}">
        <p14:creationId xmlns:p14="http://schemas.microsoft.com/office/powerpoint/2010/main" val="3419176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CFE2368-88DB-5C53-A21A-7A86A191821A}"/>
              </a:ext>
            </a:extLst>
          </p:cNvPr>
          <p:cNvPicPr>
            <a:picLocks noChangeAspect="1"/>
          </p:cNvPicPr>
          <p:nvPr/>
        </p:nvPicPr>
        <p:blipFill>
          <a:blip r:embed="rId2"/>
          <a:stretch>
            <a:fillRect/>
          </a:stretch>
        </p:blipFill>
        <p:spPr>
          <a:xfrm>
            <a:off x="7232695" y="4285944"/>
            <a:ext cx="3860800" cy="2165350"/>
          </a:xfrm>
          <a:prstGeom prst="rect">
            <a:avLst/>
          </a:prstGeom>
        </p:spPr>
      </p:pic>
      <p:sp>
        <p:nvSpPr>
          <p:cNvPr id="2" name="Title 1">
            <a:extLst>
              <a:ext uri="{FF2B5EF4-FFF2-40B4-BE49-F238E27FC236}">
                <a16:creationId xmlns:a16="http://schemas.microsoft.com/office/drawing/2014/main" id="{E07338AE-57F6-9562-43D7-88479C12EC23}"/>
              </a:ext>
            </a:extLst>
          </p:cNvPr>
          <p:cNvSpPr>
            <a:spLocks noGrp="1"/>
          </p:cNvSpPr>
          <p:nvPr>
            <p:ph type="title"/>
          </p:nvPr>
        </p:nvSpPr>
        <p:spPr>
          <a:xfrm>
            <a:off x="-282677" y="0"/>
            <a:ext cx="10515600" cy="1325563"/>
          </a:xfrm>
        </p:spPr>
        <p:txBody>
          <a:bodyPr/>
          <a:lstStyle/>
          <a:p>
            <a:r>
              <a:rPr lang="en-US" dirty="0"/>
              <a:t>	Dimensionality Reduction</a:t>
            </a:r>
          </a:p>
        </p:txBody>
      </p:sp>
      <p:sp>
        <p:nvSpPr>
          <p:cNvPr id="3" name="Content Placeholder 2">
            <a:extLst>
              <a:ext uri="{FF2B5EF4-FFF2-40B4-BE49-F238E27FC236}">
                <a16:creationId xmlns:a16="http://schemas.microsoft.com/office/drawing/2014/main" id="{36DD1366-7DDF-16A7-4AB5-CFCACC2DAA78}"/>
              </a:ext>
            </a:extLst>
          </p:cNvPr>
          <p:cNvSpPr>
            <a:spLocks noGrp="1"/>
          </p:cNvSpPr>
          <p:nvPr>
            <p:ph idx="1"/>
          </p:nvPr>
        </p:nvSpPr>
        <p:spPr>
          <a:xfrm>
            <a:off x="302657" y="1158959"/>
            <a:ext cx="6238565" cy="4351338"/>
          </a:xfrm>
        </p:spPr>
        <p:txBody>
          <a:bodyPr>
            <a:noAutofit/>
          </a:bodyPr>
          <a:lstStyle/>
          <a:p>
            <a:r>
              <a:rPr lang="en-HK" sz="1600" b="0" i="0" dirty="0">
                <a:effectLst/>
                <a:latin typeface="Helvetica" pitchFamily="2" charset="0"/>
              </a:rPr>
              <a:t>Dimensionality reduction is a technique used to reduce the number of features or variables in a dataset while preserving as much relevant information as possible. </a:t>
            </a:r>
          </a:p>
          <a:p>
            <a:r>
              <a:rPr lang="en-HK" sz="1600" dirty="0">
                <a:latin typeface="Helvetica" pitchFamily="2" charset="0"/>
              </a:rPr>
              <a:t>There are two main types: </a:t>
            </a:r>
            <a:r>
              <a:rPr lang="en-HK" sz="1600" b="1" dirty="0">
                <a:latin typeface="Helvetica" pitchFamily="2" charset="0"/>
              </a:rPr>
              <a:t>matrix factorization </a:t>
            </a:r>
            <a:r>
              <a:rPr lang="en-HK" sz="1600" dirty="0">
                <a:latin typeface="Helvetica" pitchFamily="2" charset="0"/>
              </a:rPr>
              <a:t>and </a:t>
            </a:r>
            <a:r>
              <a:rPr lang="en-HK" sz="1600" b="1" dirty="0">
                <a:latin typeface="Helvetica" pitchFamily="2" charset="0"/>
              </a:rPr>
              <a:t>Neighbour graphs</a:t>
            </a:r>
          </a:p>
          <a:p>
            <a:r>
              <a:rPr lang="en-HK" sz="1600" b="1" i="0" dirty="0">
                <a:effectLst/>
                <a:latin typeface="Helvetica" pitchFamily="2" charset="0"/>
              </a:rPr>
              <a:t>Matrix factorization</a:t>
            </a:r>
            <a:r>
              <a:rPr lang="en-HK" sz="1600" b="0" i="0" dirty="0">
                <a:effectLst/>
                <a:latin typeface="Helvetica" pitchFamily="2" charset="0"/>
              </a:rPr>
              <a:t> dimensionality reduction aims to represent high-dimensional data in a lower-dimensional space by factorizing a data matrix into two or more lower-rank matrices.</a:t>
            </a:r>
          </a:p>
          <a:p>
            <a:r>
              <a:rPr lang="en-HK" sz="1600" dirty="0">
                <a:latin typeface="Helvetica" pitchFamily="2" charset="0"/>
              </a:rPr>
              <a:t>Advantage is that they are fast and deterministic, and provide interpretable factors</a:t>
            </a:r>
          </a:p>
          <a:p>
            <a:r>
              <a:rPr lang="en-HK" sz="1600" b="1" dirty="0">
                <a:latin typeface="Helvetica" pitchFamily="2" charset="0"/>
              </a:rPr>
              <a:t>Neighbourhood graph dimension </a:t>
            </a:r>
            <a:r>
              <a:rPr lang="en-HK" sz="1600" dirty="0">
                <a:latin typeface="Helvetica" pitchFamily="2" charset="0"/>
              </a:rPr>
              <a:t>reduction is a dimensionality reduction technique that is based on constructing a graph of the data points and then finding a low-dimensional embedding of the graph that preserves the pairwise distances between the data points.</a:t>
            </a:r>
          </a:p>
          <a:p>
            <a:r>
              <a:rPr lang="en-HK" sz="1600" dirty="0">
                <a:latin typeface="Helvetica" pitchFamily="2" charset="0"/>
              </a:rPr>
              <a:t>Advantage is that they can capture non-linear and local structure of the data, while preserving global structure.</a:t>
            </a:r>
          </a:p>
          <a:p>
            <a:pPr lvl="1"/>
            <a:r>
              <a:rPr lang="en-HK" sz="1600" dirty="0">
                <a:latin typeface="Helvetica" pitchFamily="2" charset="0"/>
              </a:rPr>
              <a:t>Suitable for complex datasets such as single cell omics, chemical compound databases for drug discovery and medical imaging</a:t>
            </a:r>
          </a:p>
        </p:txBody>
      </p:sp>
      <p:pic>
        <p:nvPicPr>
          <p:cNvPr id="4" name="Picture 3">
            <a:extLst>
              <a:ext uri="{FF2B5EF4-FFF2-40B4-BE49-F238E27FC236}">
                <a16:creationId xmlns:a16="http://schemas.microsoft.com/office/drawing/2014/main" id="{042DE54E-57FC-6A30-322C-FD79D0939495}"/>
              </a:ext>
            </a:extLst>
          </p:cNvPr>
          <p:cNvPicPr>
            <a:picLocks noChangeAspect="1"/>
          </p:cNvPicPr>
          <p:nvPr/>
        </p:nvPicPr>
        <p:blipFill>
          <a:blip r:embed="rId3"/>
          <a:stretch>
            <a:fillRect/>
          </a:stretch>
        </p:blipFill>
        <p:spPr>
          <a:xfrm>
            <a:off x="6813126" y="988585"/>
            <a:ext cx="4763996" cy="2346043"/>
          </a:xfrm>
          <a:prstGeom prst="rect">
            <a:avLst/>
          </a:prstGeom>
        </p:spPr>
      </p:pic>
      <p:pic>
        <p:nvPicPr>
          <p:cNvPr id="5" name="Picture 4">
            <a:extLst>
              <a:ext uri="{FF2B5EF4-FFF2-40B4-BE49-F238E27FC236}">
                <a16:creationId xmlns:a16="http://schemas.microsoft.com/office/drawing/2014/main" id="{1D8555A1-0E50-8B41-B526-0A09771E7C75}"/>
              </a:ext>
            </a:extLst>
          </p:cNvPr>
          <p:cNvPicPr>
            <a:picLocks noChangeAspect="1"/>
          </p:cNvPicPr>
          <p:nvPr/>
        </p:nvPicPr>
        <p:blipFill>
          <a:blip r:embed="rId4">
            <a:alphaModFix amt="66000"/>
          </a:blip>
          <a:stretch>
            <a:fillRect/>
          </a:stretch>
        </p:blipFill>
        <p:spPr>
          <a:xfrm>
            <a:off x="7113640" y="4206132"/>
            <a:ext cx="4075090" cy="2324973"/>
          </a:xfrm>
          <a:prstGeom prst="rect">
            <a:avLst/>
          </a:prstGeom>
        </p:spPr>
      </p:pic>
      <p:sp>
        <p:nvSpPr>
          <p:cNvPr id="8" name="TextBox 7">
            <a:extLst>
              <a:ext uri="{FF2B5EF4-FFF2-40B4-BE49-F238E27FC236}">
                <a16:creationId xmlns:a16="http://schemas.microsoft.com/office/drawing/2014/main" id="{7E5CE4F6-50D4-F551-206B-ACB48ADBC2B4}"/>
              </a:ext>
            </a:extLst>
          </p:cNvPr>
          <p:cNvSpPr txBox="1"/>
          <p:nvPr/>
        </p:nvSpPr>
        <p:spPr>
          <a:xfrm>
            <a:off x="7113640" y="539441"/>
            <a:ext cx="6238566" cy="369332"/>
          </a:xfrm>
          <a:prstGeom prst="rect">
            <a:avLst/>
          </a:prstGeom>
          <a:noFill/>
        </p:spPr>
        <p:txBody>
          <a:bodyPr wrap="square">
            <a:spAutoFit/>
          </a:bodyPr>
          <a:lstStyle/>
          <a:p>
            <a:r>
              <a:rPr lang="en-HK" sz="1800" b="1" dirty="0">
                <a:latin typeface="Helvetica" pitchFamily="2" charset="0"/>
              </a:rPr>
              <a:t>Matrix factorization: PCA, NMF, SVA</a:t>
            </a:r>
            <a:endParaRPr lang="en-US" dirty="0"/>
          </a:p>
        </p:txBody>
      </p:sp>
      <p:sp>
        <p:nvSpPr>
          <p:cNvPr id="9" name="TextBox 8">
            <a:extLst>
              <a:ext uri="{FF2B5EF4-FFF2-40B4-BE49-F238E27FC236}">
                <a16:creationId xmlns:a16="http://schemas.microsoft.com/office/drawing/2014/main" id="{AA1121DE-7046-70E3-4CDA-162683F8D23B}"/>
              </a:ext>
            </a:extLst>
          </p:cNvPr>
          <p:cNvSpPr txBox="1"/>
          <p:nvPr/>
        </p:nvSpPr>
        <p:spPr>
          <a:xfrm>
            <a:off x="6813126" y="3836800"/>
            <a:ext cx="6238566" cy="369332"/>
          </a:xfrm>
          <a:prstGeom prst="rect">
            <a:avLst/>
          </a:prstGeom>
          <a:noFill/>
        </p:spPr>
        <p:txBody>
          <a:bodyPr wrap="square">
            <a:spAutoFit/>
          </a:bodyPr>
          <a:lstStyle/>
          <a:p>
            <a:r>
              <a:rPr lang="en-HK" sz="1800" b="1" dirty="0">
                <a:latin typeface="Helvetica" pitchFamily="2" charset="0"/>
              </a:rPr>
              <a:t>Neighbour graphs: UMAP, </a:t>
            </a:r>
            <a:r>
              <a:rPr lang="en-HK" sz="1800" b="1" dirty="0" err="1">
                <a:latin typeface="Helvetica" pitchFamily="2" charset="0"/>
              </a:rPr>
              <a:t>tSNE</a:t>
            </a:r>
            <a:r>
              <a:rPr lang="en-HK" b="1" dirty="0">
                <a:latin typeface="Helvetica" pitchFamily="2" charset="0"/>
              </a:rPr>
              <a:t>, </a:t>
            </a:r>
            <a:r>
              <a:rPr lang="en-HK" b="1" dirty="0" err="1">
                <a:latin typeface="Helvetica" pitchFamily="2" charset="0"/>
              </a:rPr>
              <a:t>Isomap</a:t>
            </a:r>
            <a:endParaRPr lang="en-US" dirty="0"/>
          </a:p>
        </p:txBody>
      </p:sp>
    </p:spTree>
    <p:extLst>
      <p:ext uri="{BB962C8B-B14F-4D97-AF65-F5344CB8AC3E}">
        <p14:creationId xmlns:p14="http://schemas.microsoft.com/office/powerpoint/2010/main" val="2023609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07287-7EB5-5B93-F645-CB5A5E958B26}"/>
              </a:ext>
            </a:extLst>
          </p:cNvPr>
          <p:cNvSpPr>
            <a:spLocks noGrp="1"/>
          </p:cNvSpPr>
          <p:nvPr>
            <p:ph type="title"/>
          </p:nvPr>
        </p:nvSpPr>
        <p:spPr>
          <a:xfrm>
            <a:off x="425246" y="176445"/>
            <a:ext cx="10515600" cy="1325563"/>
          </a:xfrm>
        </p:spPr>
        <p:txBody>
          <a:bodyPr/>
          <a:lstStyle/>
          <a:p>
            <a:r>
              <a:rPr lang="en-US" dirty="0"/>
              <a:t>Machine learning libraries in R</a:t>
            </a:r>
          </a:p>
        </p:txBody>
      </p:sp>
      <p:pic>
        <p:nvPicPr>
          <p:cNvPr id="4" name="Picture 3">
            <a:extLst>
              <a:ext uri="{FF2B5EF4-FFF2-40B4-BE49-F238E27FC236}">
                <a16:creationId xmlns:a16="http://schemas.microsoft.com/office/drawing/2014/main" id="{E49B2AA8-2C28-61D2-1505-F90A0A6703BF}"/>
              </a:ext>
            </a:extLst>
          </p:cNvPr>
          <p:cNvPicPr>
            <a:picLocks noChangeAspect="1"/>
          </p:cNvPicPr>
          <p:nvPr/>
        </p:nvPicPr>
        <p:blipFill>
          <a:blip r:embed="rId2"/>
          <a:stretch>
            <a:fillRect/>
          </a:stretch>
        </p:blipFill>
        <p:spPr>
          <a:xfrm>
            <a:off x="1518459" y="1872297"/>
            <a:ext cx="1252652" cy="1202040"/>
          </a:xfrm>
          <a:prstGeom prst="rect">
            <a:avLst/>
          </a:prstGeom>
        </p:spPr>
      </p:pic>
      <p:pic>
        <p:nvPicPr>
          <p:cNvPr id="5" name="Picture 4">
            <a:extLst>
              <a:ext uri="{FF2B5EF4-FFF2-40B4-BE49-F238E27FC236}">
                <a16:creationId xmlns:a16="http://schemas.microsoft.com/office/drawing/2014/main" id="{EB7B4217-EB42-80F0-9BEB-97536A3D75C4}"/>
              </a:ext>
            </a:extLst>
          </p:cNvPr>
          <p:cNvPicPr>
            <a:picLocks noChangeAspect="1"/>
          </p:cNvPicPr>
          <p:nvPr/>
        </p:nvPicPr>
        <p:blipFill>
          <a:blip r:embed="rId3"/>
          <a:stretch>
            <a:fillRect/>
          </a:stretch>
        </p:blipFill>
        <p:spPr>
          <a:xfrm>
            <a:off x="3480617" y="2129531"/>
            <a:ext cx="2324929" cy="687573"/>
          </a:xfrm>
          <a:prstGeom prst="rect">
            <a:avLst/>
          </a:prstGeom>
        </p:spPr>
      </p:pic>
      <p:pic>
        <p:nvPicPr>
          <p:cNvPr id="6" name="Picture 5">
            <a:extLst>
              <a:ext uri="{FF2B5EF4-FFF2-40B4-BE49-F238E27FC236}">
                <a16:creationId xmlns:a16="http://schemas.microsoft.com/office/drawing/2014/main" id="{5F07B93E-1E05-1C2E-066E-D3E7B43ED012}"/>
              </a:ext>
            </a:extLst>
          </p:cNvPr>
          <p:cNvPicPr>
            <a:picLocks noChangeAspect="1"/>
          </p:cNvPicPr>
          <p:nvPr/>
        </p:nvPicPr>
        <p:blipFill>
          <a:blip r:embed="rId4"/>
          <a:stretch>
            <a:fillRect/>
          </a:stretch>
        </p:blipFill>
        <p:spPr>
          <a:xfrm>
            <a:off x="6015412" y="1748727"/>
            <a:ext cx="1807046" cy="1325563"/>
          </a:xfrm>
          <a:prstGeom prst="rect">
            <a:avLst/>
          </a:prstGeom>
        </p:spPr>
      </p:pic>
      <p:sp>
        <p:nvSpPr>
          <p:cNvPr id="9" name="TextBox 8">
            <a:extLst>
              <a:ext uri="{FF2B5EF4-FFF2-40B4-BE49-F238E27FC236}">
                <a16:creationId xmlns:a16="http://schemas.microsoft.com/office/drawing/2014/main" id="{22E5C22A-0A4A-ED97-0BC6-613684D10B49}"/>
              </a:ext>
            </a:extLst>
          </p:cNvPr>
          <p:cNvSpPr txBox="1"/>
          <p:nvPr/>
        </p:nvSpPr>
        <p:spPr>
          <a:xfrm>
            <a:off x="6015412" y="3423527"/>
            <a:ext cx="2811194" cy="1569660"/>
          </a:xfrm>
          <a:prstGeom prst="rect">
            <a:avLst/>
          </a:prstGeom>
          <a:noFill/>
        </p:spPr>
        <p:txBody>
          <a:bodyPr wrap="square">
            <a:spAutoFit/>
          </a:bodyPr>
          <a:lstStyle/>
          <a:p>
            <a:r>
              <a:rPr lang="en-HK" sz="1600" b="0" i="0" u="none" strike="noStrike" dirty="0">
                <a:solidFill>
                  <a:srgbClr val="242424"/>
                </a:solidFill>
                <a:effectLst/>
                <a:latin typeface="Helvetica" pitchFamily="2" charset="0"/>
              </a:rPr>
              <a:t>The caret package, short for Classification And </a:t>
            </a:r>
            <a:r>
              <a:rPr lang="en-HK" sz="1600" b="0" i="0" u="none" strike="noStrike" dirty="0" err="1">
                <a:solidFill>
                  <a:srgbClr val="242424"/>
                </a:solidFill>
                <a:effectLst/>
                <a:latin typeface="Helvetica" pitchFamily="2" charset="0"/>
              </a:rPr>
              <a:t>REgression</a:t>
            </a:r>
            <a:r>
              <a:rPr lang="en-HK" sz="1600" b="0" i="0" u="none" strike="noStrike" dirty="0">
                <a:solidFill>
                  <a:srgbClr val="242424"/>
                </a:solidFill>
                <a:effectLst/>
                <a:latin typeface="Helvetica" pitchFamily="2" charset="0"/>
              </a:rPr>
              <a:t> Training, is a comprehensive toolkit for supervised machine learning. </a:t>
            </a:r>
            <a:endParaRPr lang="en-US" sz="1600" dirty="0">
              <a:latin typeface="Helvetica" pitchFamily="2" charset="0"/>
            </a:endParaRPr>
          </a:p>
        </p:txBody>
      </p:sp>
      <p:pic>
        <p:nvPicPr>
          <p:cNvPr id="10" name="Picture 9">
            <a:extLst>
              <a:ext uri="{FF2B5EF4-FFF2-40B4-BE49-F238E27FC236}">
                <a16:creationId xmlns:a16="http://schemas.microsoft.com/office/drawing/2014/main" id="{6A6232F5-E632-8688-02E7-EF0F8DA59A4F}"/>
              </a:ext>
            </a:extLst>
          </p:cNvPr>
          <p:cNvPicPr>
            <a:picLocks noChangeAspect="1"/>
          </p:cNvPicPr>
          <p:nvPr/>
        </p:nvPicPr>
        <p:blipFill>
          <a:blip r:embed="rId5"/>
          <a:stretch>
            <a:fillRect/>
          </a:stretch>
        </p:blipFill>
        <p:spPr>
          <a:xfrm>
            <a:off x="9322241" y="1791293"/>
            <a:ext cx="1237544" cy="1430910"/>
          </a:xfrm>
          <a:prstGeom prst="rect">
            <a:avLst/>
          </a:prstGeom>
        </p:spPr>
      </p:pic>
      <p:sp>
        <p:nvSpPr>
          <p:cNvPr id="12" name="TextBox 11">
            <a:extLst>
              <a:ext uri="{FF2B5EF4-FFF2-40B4-BE49-F238E27FC236}">
                <a16:creationId xmlns:a16="http://schemas.microsoft.com/office/drawing/2014/main" id="{FFE74C71-402C-5284-43F9-104443BDD18D}"/>
              </a:ext>
            </a:extLst>
          </p:cNvPr>
          <p:cNvSpPr txBox="1"/>
          <p:nvPr/>
        </p:nvSpPr>
        <p:spPr>
          <a:xfrm>
            <a:off x="3480617" y="3379177"/>
            <a:ext cx="2324929" cy="1323439"/>
          </a:xfrm>
          <a:prstGeom prst="rect">
            <a:avLst/>
          </a:prstGeom>
          <a:noFill/>
        </p:spPr>
        <p:txBody>
          <a:bodyPr wrap="square">
            <a:spAutoFit/>
          </a:bodyPr>
          <a:lstStyle/>
          <a:p>
            <a:r>
              <a:rPr lang="en-HK" sz="1600" b="0" i="0" dirty="0" err="1">
                <a:effectLst/>
                <a:latin typeface="Helvetica" pitchFamily="2" charset="0"/>
              </a:rPr>
              <a:t>Keras</a:t>
            </a:r>
            <a:r>
              <a:rPr lang="en-HK" sz="1600" b="0" i="0" dirty="0">
                <a:effectLst/>
                <a:latin typeface="Helvetica" pitchFamily="2" charset="0"/>
              </a:rPr>
              <a:t> is a popular deep learning library originally developed for Python, but it has been ported to R as well</a:t>
            </a:r>
            <a:endParaRPr lang="en-US" sz="1600" dirty="0">
              <a:latin typeface="Helvetica" pitchFamily="2" charset="0"/>
            </a:endParaRPr>
          </a:p>
        </p:txBody>
      </p:sp>
      <p:sp>
        <p:nvSpPr>
          <p:cNvPr id="14" name="TextBox 13">
            <a:extLst>
              <a:ext uri="{FF2B5EF4-FFF2-40B4-BE49-F238E27FC236}">
                <a16:creationId xmlns:a16="http://schemas.microsoft.com/office/drawing/2014/main" id="{84547385-A687-16FA-1762-F730442DA87D}"/>
              </a:ext>
            </a:extLst>
          </p:cNvPr>
          <p:cNvSpPr txBox="1"/>
          <p:nvPr/>
        </p:nvSpPr>
        <p:spPr>
          <a:xfrm>
            <a:off x="1335023" y="3348271"/>
            <a:ext cx="1736864" cy="1815882"/>
          </a:xfrm>
          <a:prstGeom prst="rect">
            <a:avLst/>
          </a:prstGeom>
          <a:noFill/>
        </p:spPr>
        <p:txBody>
          <a:bodyPr wrap="square">
            <a:spAutoFit/>
          </a:bodyPr>
          <a:lstStyle/>
          <a:p>
            <a:r>
              <a:rPr lang="en-HK" sz="1600" b="0" i="0" dirty="0">
                <a:effectLst/>
                <a:latin typeface="Helvetica" pitchFamily="2" charset="0"/>
              </a:rPr>
              <a:t>H2O provides a platform for building and training a wide range of machine learning models.</a:t>
            </a:r>
            <a:endParaRPr lang="en-US" sz="1600" dirty="0">
              <a:latin typeface="Helvetica" pitchFamily="2" charset="0"/>
            </a:endParaRPr>
          </a:p>
        </p:txBody>
      </p:sp>
      <p:sp>
        <p:nvSpPr>
          <p:cNvPr id="15" name="TextBox 14">
            <a:extLst>
              <a:ext uri="{FF2B5EF4-FFF2-40B4-BE49-F238E27FC236}">
                <a16:creationId xmlns:a16="http://schemas.microsoft.com/office/drawing/2014/main" id="{6756390E-C288-70F4-B200-7CCB69AF5A6A}"/>
              </a:ext>
            </a:extLst>
          </p:cNvPr>
          <p:cNvSpPr txBox="1"/>
          <p:nvPr/>
        </p:nvSpPr>
        <p:spPr>
          <a:xfrm>
            <a:off x="9036472" y="3481668"/>
            <a:ext cx="2425482" cy="830997"/>
          </a:xfrm>
          <a:prstGeom prst="rect">
            <a:avLst/>
          </a:prstGeom>
          <a:noFill/>
        </p:spPr>
        <p:txBody>
          <a:bodyPr wrap="square">
            <a:spAutoFit/>
          </a:bodyPr>
          <a:lstStyle/>
          <a:p>
            <a:r>
              <a:rPr lang="en-HK" sz="1600" dirty="0" err="1">
                <a:solidFill>
                  <a:srgbClr val="242424"/>
                </a:solidFill>
                <a:latin typeface="Helvetica" pitchFamily="2" charset="0"/>
              </a:rPr>
              <a:t>Rdimtools</a:t>
            </a:r>
            <a:r>
              <a:rPr lang="en-HK" sz="1600" dirty="0">
                <a:solidFill>
                  <a:srgbClr val="242424"/>
                </a:solidFill>
                <a:latin typeface="Helvetica" pitchFamily="2" charset="0"/>
              </a:rPr>
              <a:t> contains over 140 dimension reduction algorithms</a:t>
            </a:r>
            <a:endParaRPr lang="en-US" sz="1600" dirty="0">
              <a:latin typeface="Helvetica" pitchFamily="2" charset="0"/>
            </a:endParaRPr>
          </a:p>
        </p:txBody>
      </p:sp>
    </p:spTree>
    <p:extLst>
      <p:ext uri="{BB962C8B-B14F-4D97-AF65-F5344CB8AC3E}">
        <p14:creationId xmlns:p14="http://schemas.microsoft.com/office/powerpoint/2010/main" val="2415460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2F956-95AF-0299-546B-F447FF41ED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F19C59-7401-00D4-4EB9-DDCC3517A224}"/>
              </a:ext>
            </a:extLst>
          </p:cNvPr>
          <p:cNvSpPr>
            <a:spLocks noGrp="1"/>
          </p:cNvSpPr>
          <p:nvPr>
            <p:ph type="title"/>
          </p:nvPr>
        </p:nvSpPr>
        <p:spPr/>
        <p:txBody>
          <a:bodyPr/>
          <a:lstStyle/>
          <a:p>
            <a:r>
              <a:rPr lang="en-HK" dirty="0">
                <a:solidFill>
                  <a:srgbClr val="246013"/>
                </a:solidFill>
                <a:latin typeface="Helvetica" pitchFamily="2" charset="0"/>
              </a:rPr>
              <a:t>R and RStudio installation</a:t>
            </a:r>
            <a:endParaRPr lang="en-US" dirty="0"/>
          </a:p>
        </p:txBody>
      </p:sp>
      <p:sp>
        <p:nvSpPr>
          <p:cNvPr id="3" name="Content Placeholder 2">
            <a:extLst>
              <a:ext uri="{FF2B5EF4-FFF2-40B4-BE49-F238E27FC236}">
                <a16:creationId xmlns:a16="http://schemas.microsoft.com/office/drawing/2014/main" id="{90556B3E-FC4D-11E1-8CF9-5E3820EF69BB}"/>
              </a:ext>
            </a:extLst>
          </p:cNvPr>
          <p:cNvSpPr>
            <a:spLocks noGrp="1"/>
          </p:cNvSpPr>
          <p:nvPr>
            <p:ph idx="1"/>
          </p:nvPr>
        </p:nvSpPr>
        <p:spPr>
          <a:xfrm>
            <a:off x="838200" y="1493463"/>
            <a:ext cx="9768840" cy="1601429"/>
          </a:xfrm>
        </p:spPr>
        <p:txBody>
          <a:bodyPr>
            <a:normAutofit/>
          </a:bodyPr>
          <a:lstStyle/>
          <a:p>
            <a:pPr>
              <a:lnSpc>
                <a:spcPct val="150000"/>
              </a:lnSpc>
            </a:pPr>
            <a:r>
              <a:rPr lang="en-US" dirty="0">
                <a:latin typeface="Helvetica" pitchFamily="2" charset="0"/>
              </a:rPr>
              <a:t>R: </a:t>
            </a:r>
            <a:r>
              <a:rPr lang="en-US" dirty="0">
                <a:latin typeface="Helvetica" pitchFamily="2" charset="0"/>
                <a:hlinkClick r:id="rId3"/>
              </a:rPr>
              <a:t>https://cloud.r-project.org/</a:t>
            </a:r>
            <a:endParaRPr lang="en-US" dirty="0">
              <a:latin typeface="Helvetica" pitchFamily="2" charset="0"/>
            </a:endParaRPr>
          </a:p>
          <a:p>
            <a:pPr>
              <a:lnSpc>
                <a:spcPct val="150000"/>
              </a:lnSpc>
            </a:pPr>
            <a:r>
              <a:rPr lang="en-US" dirty="0">
                <a:latin typeface="Helvetica" pitchFamily="2" charset="0"/>
              </a:rPr>
              <a:t>RStudio: </a:t>
            </a:r>
            <a:r>
              <a:rPr lang="en-US" dirty="0">
                <a:latin typeface="Helvetica" pitchFamily="2" charset="0"/>
                <a:hlinkClick r:id="rId4"/>
              </a:rPr>
              <a:t>https://posit.co/download/rstudio-desktop/</a:t>
            </a:r>
            <a:endParaRPr lang="en-US" dirty="0">
              <a:latin typeface="Helvetica" pitchFamily="2" charset="0"/>
            </a:endParaRPr>
          </a:p>
          <a:p>
            <a:pPr marL="0" indent="0">
              <a:buNone/>
            </a:pPr>
            <a:endParaRPr lang="en-US" dirty="0">
              <a:latin typeface="Helvetica" pitchFamily="2" charset="0"/>
            </a:endParaRPr>
          </a:p>
          <a:p>
            <a:endParaRPr lang="en-HK" dirty="0">
              <a:effectLst/>
              <a:latin typeface="Helvetica" pitchFamily="2" charset="0"/>
            </a:endParaRPr>
          </a:p>
          <a:p>
            <a:endParaRPr lang="en-US" dirty="0"/>
          </a:p>
        </p:txBody>
      </p:sp>
      <p:sp>
        <p:nvSpPr>
          <p:cNvPr id="4" name="Title 1">
            <a:extLst>
              <a:ext uri="{FF2B5EF4-FFF2-40B4-BE49-F238E27FC236}">
                <a16:creationId xmlns:a16="http://schemas.microsoft.com/office/drawing/2014/main" id="{0A71085E-0FEC-8187-F368-6FFB10554DE0}"/>
              </a:ext>
            </a:extLst>
          </p:cNvPr>
          <p:cNvSpPr txBox="1">
            <a:spLocks/>
          </p:cNvSpPr>
          <p:nvPr/>
        </p:nvSpPr>
        <p:spPr>
          <a:xfrm>
            <a:off x="652670" y="44317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GitHub repo: </a:t>
            </a:r>
          </a:p>
          <a:p>
            <a:r>
              <a:rPr lang="en-US" sz="2800" b="1" dirty="0"/>
              <a:t>https://github.com/BioinfoHKUSurgery/Bioinfo-Workshop-2024</a:t>
            </a:r>
          </a:p>
        </p:txBody>
      </p:sp>
      <p:sp>
        <p:nvSpPr>
          <p:cNvPr id="5" name="Title 1">
            <a:extLst>
              <a:ext uri="{FF2B5EF4-FFF2-40B4-BE49-F238E27FC236}">
                <a16:creationId xmlns:a16="http://schemas.microsoft.com/office/drawing/2014/main" id="{CBA4D05C-A946-EFFC-0835-F9435F421C41}"/>
              </a:ext>
            </a:extLst>
          </p:cNvPr>
          <p:cNvSpPr txBox="1">
            <a:spLocks/>
          </p:cNvSpPr>
          <p:nvPr/>
        </p:nvSpPr>
        <p:spPr>
          <a:xfrm>
            <a:off x="652670" y="35604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HK" dirty="0">
                <a:solidFill>
                  <a:srgbClr val="246013"/>
                </a:solidFill>
                <a:latin typeface="Helvetica" pitchFamily="2" charset="0"/>
              </a:rPr>
              <a:t>Practical session</a:t>
            </a:r>
            <a:endParaRPr lang="en-US" dirty="0"/>
          </a:p>
        </p:txBody>
      </p:sp>
    </p:spTree>
    <p:extLst>
      <p:ext uri="{BB962C8B-B14F-4D97-AF65-F5344CB8AC3E}">
        <p14:creationId xmlns:p14="http://schemas.microsoft.com/office/powerpoint/2010/main" val="2992040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A07DA9-E9CD-8953-7B69-6106CE0701E3}"/>
              </a:ext>
            </a:extLst>
          </p:cNvPr>
          <p:cNvPicPr>
            <a:picLocks noChangeAspect="1"/>
          </p:cNvPicPr>
          <p:nvPr/>
        </p:nvPicPr>
        <p:blipFill>
          <a:blip r:embed="rId2">
            <a:alphaModFix amt="32000"/>
          </a:blip>
          <a:stretch>
            <a:fillRect/>
          </a:stretch>
        </p:blipFill>
        <p:spPr>
          <a:xfrm>
            <a:off x="0" y="-198783"/>
            <a:ext cx="12192000" cy="7162800"/>
          </a:xfrm>
          <a:prstGeom prst="rect">
            <a:avLst/>
          </a:prstGeom>
        </p:spPr>
      </p:pic>
      <p:sp>
        <p:nvSpPr>
          <p:cNvPr id="6" name="Title 1">
            <a:extLst>
              <a:ext uri="{FF2B5EF4-FFF2-40B4-BE49-F238E27FC236}">
                <a16:creationId xmlns:a16="http://schemas.microsoft.com/office/drawing/2014/main" id="{E6F3E462-7E7A-9609-5297-34566F3D19A7}"/>
              </a:ext>
            </a:extLst>
          </p:cNvPr>
          <p:cNvSpPr>
            <a:spLocks noGrp="1"/>
          </p:cNvSpPr>
          <p:nvPr>
            <p:ph type="ctrTitle"/>
          </p:nvPr>
        </p:nvSpPr>
        <p:spPr>
          <a:xfrm>
            <a:off x="1524000" y="1499703"/>
            <a:ext cx="9144000" cy="2387600"/>
          </a:xfrm>
          <a:effectLst>
            <a:softEdge rad="0"/>
          </a:effectLst>
        </p:spPr>
        <p:txBody>
          <a:bodyPr/>
          <a:lstStyle/>
          <a:p>
            <a:r>
              <a:rPr lang="en-US" b="1" dirty="0">
                <a:latin typeface="Helvetica" pitchFamily="2" charset="0"/>
              </a:rPr>
              <a:t>Machine Learning</a:t>
            </a:r>
          </a:p>
        </p:txBody>
      </p:sp>
      <p:sp>
        <p:nvSpPr>
          <p:cNvPr id="3" name="Subtitle 2">
            <a:extLst>
              <a:ext uri="{FF2B5EF4-FFF2-40B4-BE49-F238E27FC236}">
                <a16:creationId xmlns:a16="http://schemas.microsoft.com/office/drawing/2014/main" id="{E137A285-F0FD-5D29-85AD-5AA7DEA3351C}"/>
              </a:ext>
            </a:extLst>
          </p:cNvPr>
          <p:cNvSpPr>
            <a:spLocks noGrp="1"/>
          </p:cNvSpPr>
          <p:nvPr>
            <p:ph type="subTitle" idx="1"/>
          </p:nvPr>
        </p:nvSpPr>
        <p:spPr>
          <a:xfrm>
            <a:off x="1524000" y="3769898"/>
            <a:ext cx="9144000" cy="1655762"/>
          </a:xfrm>
        </p:spPr>
        <p:txBody>
          <a:bodyPr/>
          <a:lstStyle/>
          <a:p>
            <a:r>
              <a:rPr lang="en-US" b="1" dirty="0">
                <a:latin typeface="Helvetica" pitchFamily="2" charset="0"/>
              </a:rPr>
              <a:t>Paul, Clara</a:t>
            </a:r>
          </a:p>
        </p:txBody>
      </p:sp>
    </p:spTree>
    <p:extLst>
      <p:ext uri="{BB962C8B-B14F-4D97-AF65-F5344CB8AC3E}">
        <p14:creationId xmlns:p14="http://schemas.microsoft.com/office/powerpoint/2010/main" val="581928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62A11-BCCE-75E6-1786-B7EA05782BBC}"/>
              </a:ext>
            </a:extLst>
          </p:cNvPr>
          <p:cNvSpPr>
            <a:spLocks noGrp="1"/>
          </p:cNvSpPr>
          <p:nvPr>
            <p:ph type="title"/>
          </p:nvPr>
        </p:nvSpPr>
        <p:spPr>
          <a:xfrm>
            <a:off x="0" y="-111361"/>
            <a:ext cx="10515600" cy="1325563"/>
          </a:xfrm>
        </p:spPr>
        <p:txBody>
          <a:bodyPr>
            <a:normAutofit/>
          </a:bodyPr>
          <a:lstStyle/>
          <a:p>
            <a:r>
              <a:rPr lang="en-US" sz="4200" b="1" dirty="0">
                <a:latin typeface="Helvetica" pitchFamily="2" charset="0"/>
              </a:rPr>
              <a:t>What is Machine Learning?</a:t>
            </a:r>
            <a:endParaRPr lang="en-US" sz="4200" dirty="0"/>
          </a:p>
        </p:txBody>
      </p:sp>
      <p:sp>
        <p:nvSpPr>
          <p:cNvPr id="5" name="TextBox 4">
            <a:extLst>
              <a:ext uri="{FF2B5EF4-FFF2-40B4-BE49-F238E27FC236}">
                <a16:creationId xmlns:a16="http://schemas.microsoft.com/office/drawing/2014/main" id="{77F22E38-AE57-5F19-3BA6-3D5B09579549}"/>
              </a:ext>
            </a:extLst>
          </p:cNvPr>
          <p:cNvSpPr txBox="1"/>
          <p:nvPr/>
        </p:nvSpPr>
        <p:spPr>
          <a:xfrm>
            <a:off x="559096" y="1214202"/>
            <a:ext cx="4741774" cy="4770537"/>
          </a:xfrm>
          <a:prstGeom prst="rect">
            <a:avLst/>
          </a:prstGeom>
          <a:noFill/>
        </p:spPr>
        <p:txBody>
          <a:bodyPr wrap="square" rtlCol="0">
            <a:spAutoFit/>
          </a:bodyPr>
          <a:lstStyle/>
          <a:p>
            <a:pPr marL="285750" indent="-285750">
              <a:buFont typeface="Arial" panose="020B0604020202020204" pitchFamily="34" charset="0"/>
              <a:buChar char="•"/>
            </a:pPr>
            <a:r>
              <a:rPr lang="en-US" sz="1900" dirty="0">
                <a:latin typeface="Helvetica" pitchFamily="2" charset="0"/>
              </a:rPr>
              <a:t>A subfield of artificial intelligence (AI) that uses algorithms trained on data sets to create self-learning models capable of predicting outcomes and classifying information without human intervention.</a:t>
            </a:r>
          </a:p>
          <a:p>
            <a:pPr marL="285750" indent="-285750">
              <a:buFont typeface="Arial" panose="020B0604020202020204" pitchFamily="34" charset="0"/>
              <a:buChar char="•"/>
            </a:pPr>
            <a:endParaRPr lang="en-US" sz="1900" dirty="0">
              <a:latin typeface="Helvetica" pitchFamily="2" charset="0"/>
            </a:endParaRPr>
          </a:p>
          <a:p>
            <a:pPr marL="285750" indent="-285750">
              <a:buFont typeface="Arial" panose="020B0604020202020204" pitchFamily="34" charset="0"/>
              <a:buChar char="•"/>
            </a:pPr>
            <a:r>
              <a:rPr lang="en-US" sz="1900" dirty="0">
                <a:latin typeface="Helvetica" pitchFamily="2" charset="0"/>
              </a:rPr>
              <a:t>The training step of machine learning involves learning patterns in the data and the optimization of model parameters which generalize to new unseen data.</a:t>
            </a:r>
          </a:p>
          <a:p>
            <a:pPr marL="285750" indent="-285750">
              <a:buFont typeface="Arial" panose="020B0604020202020204" pitchFamily="34" charset="0"/>
              <a:buChar char="•"/>
            </a:pPr>
            <a:endParaRPr lang="en-US" sz="1900" dirty="0">
              <a:latin typeface="Helvetica" pitchFamily="2" charset="0"/>
            </a:endParaRPr>
          </a:p>
          <a:p>
            <a:pPr marL="285750" indent="-285750">
              <a:buFont typeface="Arial" panose="020B0604020202020204" pitchFamily="34" charset="0"/>
              <a:buChar char="•"/>
            </a:pPr>
            <a:r>
              <a:rPr lang="en-US" sz="1900" dirty="0">
                <a:latin typeface="Helvetica" pitchFamily="2" charset="0"/>
              </a:rPr>
              <a:t>Once the model is trained and tested, accurate predictions can be made fast and efficiently based on new input data.</a:t>
            </a:r>
          </a:p>
        </p:txBody>
      </p:sp>
      <p:pic>
        <p:nvPicPr>
          <p:cNvPr id="13" name="Picture 12">
            <a:extLst>
              <a:ext uri="{FF2B5EF4-FFF2-40B4-BE49-F238E27FC236}">
                <a16:creationId xmlns:a16="http://schemas.microsoft.com/office/drawing/2014/main" id="{29414018-90F0-4C42-3E62-CD4776C175B7}"/>
              </a:ext>
            </a:extLst>
          </p:cNvPr>
          <p:cNvPicPr>
            <a:picLocks noChangeAspect="1"/>
          </p:cNvPicPr>
          <p:nvPr/>
        </p:nvPicPr>
        <p:blipFill>
          <a:blip r:embed="rId2"/>
          <a:stretch>
            <a:fillRect/>
          </a:stretch>
        </p:blipFill>
        <p:spPr>
          <a:xfrm>
            <a:off x="5859966" y="1851991"/>
            <a:ext cx="5695928" cy="3922013"/>
          </a:xfrm>
          <a:prstGeom prst="rect">
            <a:avLst/>
          </a:prstGeom>
        </p:spPr>
      </p:pic>
    </p:spTree>
    <p:extLst>
      <p:ext uri="{BB962C8B-B14F-4D97-AF65-F5344CB8AC3E}">
        <p14:creationId xmlns:p14="http://schemas.microsoft.com/office/powerpoint/2010/main" val="4026808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8057E-184D-B64F-1BBB-BF570AEEA1AB}"/>
              </a:ext>
            </a:extLst>
          </p:cNvPr>
          <p:cNvSpPr>
            <a:spLocks noGrp="1"/>
          </p:cNvSpPr>
          <p:nvPr>
            <p:ph type="title"/>
          </p:nvPr>
        </p:nvSpPr>
        <p:spPr>
          <a:xfrm>
            <a:off x="0" y="-103813"/>
            <a:ext cx="10515600" cy="1325563"/>
          </a:xfrm>
        </p:spPr>
        <p:txBody>
          <a:bodyPr>
            <a:normAutofit/>
          </a:bodyPr>
          <a:lstStyle/>
          <a:p>
            <a:r>
              <a:rPr lang="en-US" sz="4200" b="1" dirty="0">
                <a:latin typeface="Helvetica" pitchFamily="2" charset="0"/>
              </a:rPr>
              <a:t>What is Machine Learning?</a:t>
            </a:r>
            <a:endParaRPr lang="en-US" sz="4200" dirty="0"/>
          </a:p>
        </p:txBody>
      </p:sp>
      <p:pic>
        <p:nvPicPr>
          <p:cNvPr id="4" name="Picture 3">
            <a:extLst>
              <a:ext uri="{FF2B5EF4-FFF2-40B4-BE49-F238E27FC236}">
                <a16:creationId xmlns:a16="http://schemas.microsoft.com/office/drawing/2014/main" id="{4AED914F-156E-856F-2DCD-8C14A4A07201}"/>
              </a:ext>
            </a:extLst>
          </p:cNvPr>
          <p:cNvPicPr>
            <a:picLocks noChangeAspect="1"/>
          </p:cNvPicPr>
          <p:nvPr/>
        </p:nvPicPr>
        <p:blipFill>
          <a:blip r:embed="rId2"/>
          <a:stretch>
            <a:fillRect/>
          </a:stretch>
        </p:blipFill>
        <p:spPr>
          <a:xfrm>
            <a:off x="1169504" y="1837198"/>
            <a:ext cx="4293705" cy="2961177"/>
          </a:xfrm>
          <a:prstGeom prst="rect">
            <a:avLst/>
          </a:prstGeom>
        </p:spPr>
      </p:pic>
      <p:pic>
        <p:nvPicPr>
          <p:cNvPr id="5" name="Picture 4">
            <a:extLst>
              <a:ext uri="{FF2B5EF4-FFF2-40B4-BE49-F238E27FC236}">
                <a16:creationId xmlns:a16="http://schemas.microsoft.com/office/drawing/2014/main" id="{17357C6E-B843-D1AB-6B35-94EC5712B883}"/>
              </a:ext>
            </a:extLst>
          </p:cNvPr>
          <p:cNvPicPr>
            <a:picLocks noChangeAspect="1"/>
          </p:cNvPicPr>
          <p:nvPr/>
        </p:nvPicPr>
        <p:blipFill>
          <a:blip r:embed="rId3"/>
          <a:stretch>
            <a:fillRect/>
          </a:stretch>
        </p:blipFill>
        <p:spPr>
          <a:xfrm>
            <a:off x="6712221" y="1505293"/>
            <a:ext cx="4545493" cy="3881224"/>
          </a:xfrm>
          <a:prstGeom prst="rect">
            <a:avLst/>
          </a:prstGeom>
        </p:spPr>
      </p:pic>
      <p:cxnSp>
        <p:nvCxnSpPr>
          <p:cNvPr id="6" name="Straight Connector 5">
            <a:extLst>
              <a:ext uri="{FF2B5EF4-FFF2-40B4-BE49-F238E27FC236}">
                <a16:creationId xmlns:a16="http://schemas.microsoft.com/office/drawing/2014/main" id="{8DF5112D-D071-3A8D-B0D1-E65AF60C757E}"/>
              </a:ext>
            </a:extLst>
          </p:cNvPr>
          <p:cNvCxnSpPr>
            <a:cxnSpLocks/>
          </p:cNvCxnSpPr>
          <p:nvPr/>
        </p:nvCxnSpPr>
        <p:spPr>
          <a:xfrm flipV="1">
            <a:off x="5936975" y="1732203"/>
            <a:ext cx="0" cy="4695101"/>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336BEF4-7972-E44C-AE2B-B69865FA08E9}"/>
              </a:ext>
            </a:extLst>
          </p:cNvPr>
          <p:cNvSpPr txBox="1"/>
          <p:nvPr/>
        </p:nvSpPr>
        <p:spPr>
          <a:xfrm>
            <a:off x="1287135" y="5526181"/>
            <a:ext cx="4649840" cy="477054"/>
          </a:xfrm>
          <a:prstGeom prst="rect">
            <a:avLst/>
          </a:prstGeom>
          <a:noFill/>
        </p:spPr>
        <p:txBody>
          <a:bodyPr wrap="square">
            <a:spAutoFit/>
          </a:bodyPr>
          <a:lstStyle/>
          <a:p>
            <a:r>
              <a:rPr lang="en-US" sz="2500" b="1" dirty="0">
                <a:latin typeface="Helvetica" pitchFamily="2" charset="0"/>
              </a:rPr>
              <a:t>Traditional Programming</a:t>
            </a:r>
            <a:endParaRPr lang="en-US" sz="2500" dirty="0"/>
          </a:p>
        </p:txBody>
      </p:sp>
      <p:sp>
        <p:nvSpPr>
          <p:cNvPr id="8" name="TextBox 7">
            <a:extLst>
              <a:ext uri="{FF2B5EF4-FFF2-40B4-BE49-F238E27FC236}">
                <a16:creationId xmlns:a16="http://schemas.microsoft.com/office/drawing/2014/main" id="{A445BA06-E586-AE08-0C57-812C01240E84}"/>
              </a:ext>
            </a:extLst>
          </p:cNvPr>
          <p:cNvSpPr txBox="1"/>
          <p:nvPr/>
        </p:nvSpPr>
        <p:spPr>
          <a:xfrm>
            <a:off x="7365729" y="5526181"/>
            <a:ext cx="4408003" cy="477054"/>
          </a:xfrm>
          <a:prstGeom prst="rect">
            <a:avLst/>
          </a:prstGeom>
          <a:noFill/>
        </p:spPr>
        <p:txBody>
          <a:bodyPr wrap="square">
            <a:spAutoFit/>
          </a:bodyPr>
          <a:lstStyle/>
          <a:p>
            <a:r>
              <a:rPr lang="en-US" sz="2500" b="1" dirty="0">
                <a:latin typeface="Helvetica" pitchFamily="2" charset="0"/>
              </a:rPr>
              <a:t>Machine Learning</a:t>
            </a:r>
            <a:endParaRPr lang="en-US" sz="2500" dirty="0"/>
          </a:p>
        </p:txBody>
      </p:sp>
    </p:spTree>
    <p:extLst>
      <p:ext uri="{BB962C8B-B14F-4D97-AF65-F5344CB8AC3E}">
        <p14:creationId xmlns:p14="http://schemas.microsoft.com/office/powerpoint/2010/main" val="2834892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429C2-FBF7-A571-F837-EF8887B40DCF}"/>
              </a:ext>
            </a:extLst>
          </p:cNvPr>
          <p:cNvSpPr>
            <a:spLocks noGrp="1"/>
          </p:cNvSpPr>
          <p:nvPr>
            <p:ph type="title"/>
          </p:nvPr>
        </p:nvSpPr>
        <p:spPr>
          <a:xfrm>
            <a:off x="533400" y="259107"/>
            <a:ext cx="10515600" cy="1325563"/>
          </a:xfrm>
        </p:spPr>
        <p:txBody>
          <a:bodyPr>
            <a:normAutofit/>
          </a:bodyPr>
          <a:lstStyle/>
          <a:p>
            <a:r>
              <a:rPr lang="en-US" sz="4200" b="1" dirty="0">
                <a:latin typeface="Helvetica" pitchFamily="2" charset="0"/>
              </a:rPr>
              <a:t>Machine Learning vs Statistics</a:t>
            </a:r>
          </a:p>
        </p:txBody>
      </p:sp>
      <p:sp>
        <p:nvSpPr>
          <p:cNvPr id="4" name="Rounded Rectangle 3">
            <a:extLst>
              <a:ext uri="{FF2B5EF4-FFF2-40B4-BE49-F238E27FC236}">
                <a16:creationId xmlns:a16="http://schemas.microsoft.com/office/drawing/2014/main" id="{27756978-ADC8-D85E-3CB7-597EE33D155D}"/>
              </a:ext>
            </a:extLst>
          </p:cNvPr>
          <p:cNvSpPr/>
          <p:nvPr/>
        </p:nvSpPr>
        <p:spPr>
          <a:xfrm>
            <a:off x="1411356" y="1709530"/>
            <a:ext cx="4234069" cy="4585253"/>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Machine Learning</a:t>
            </a:r>
          </a:p>
          <a:p>
            <a:pPr algn="ctr"/>
            <a:endParaRPr lang="en-US" sz="2000" dirty="0">
              <a:solidFill>
                <a:schemeClr val="tx1"/>
              </a:solidFill>
            </a:endParaRPr>
          </a:p>
          <a:p>
            <a:pPr algn="ctr"/>
            <a:r>
              <a:rPr lang="en-US" sz="2000" dirty="0">
                <a:solidFill>
                  <a:schemeClr val="tx1"/>
                </a:solidFill>
              </a:rPr>
              <a:t>A subfield of computer science (AI)</a:t>
            </a:r>
          </a:p>
          <a:p>
            <a:pPr algn="ctr"/>
            <a:endParaRPr lang="en-US" sz="2000" dirty="0">
              <a:solidFill>
                <a:schemeClr val="tx1"/>
              </a:solidFill>
            </a:endParaRPr>
          </a:p>
          <a:p>
            <a:pPr algn="ctr"/>
            <a:r>
              <a:rPr lang="en-US" sz="2000" dirty="0">
                <a:solidFill>
                  <a:schemeClr val="tx1"/>
                </a:solidFill>
              </a:rPr>
              <a:t>Focus is on making accurate predictions and classification of data</a:t>
            </a:r>
          </a:p>
          <a:p>
            <a:pPr algn="ctr"/>
            <a:endParaRPr lang="en-US" sz="2000" dirty="0">
              <a:solidFill>
                <a:schemeClr val="tx1"/>
              </a:solidFill>
            </a:endParaRPr>
          </a:p>
          <a:p>
            <a:pPr algn="ctr"/>
            <a:r>
              <a:rPr lang="en-US" sz="2000" dirty="0">
                <a:solidFill>
                  <a:schemeClr val="tx1"/>
                </a:solidFill>
              </a:rPr>
              <a:t>No prior knowledge about the data required</a:t>
            </a:r>
          </a:p>
          <a:p>
            <a:pPr algn="ctr"/>
            <a:endParaRPr lang="en-US" sz="2000" dirty="0">
              <a:solidFill>
                <a:schemeClr val="tx1"/>
              </a:solidFill>
            </a:endParaRPr>
          </a:p>
          <a:p>
            <a:pPr algn="ctr"/>
            <a:r>
              <a:rPr lang="en-US" sz="2000" dirty="0">
                <a:solidFill>
                  <a:schemeClr val="tx1"/>
                </a:solidFill>
              </a:rPr>
              <a:t>Usually applied to large, high-dimensional data</a:t>
            </a:r>
          </a:p>
        </p:txBody>
      </p:sp>
      <p:sp>
        <p:nvSpPr>
          <p:cNvPr id="5" name="Rounded Rectangle 4">
            <a:extLst>
              <a:ext uri="{FF2B5EF4-FFF2-40B4-BE49-F238E27FC236}">
                <a16:creationId xmlns:a16="http://schemas.microsoft.com/office/drawing/2014/main" id="{68E038A4-0D57-95A7-09AA-0A008D1509B8}"/>
              </a:ext>
            </a:extLst>
          </p:cNvPr>
          <p:cNvSpPr/>
          <p:nvPr/>
        </p:nvSpPr>
        <p:spPr>
          <a:xfrm>
            <a:off x="6811617" y="1709530"/>
            <a:ext cx="4128052" cy="4585252"/>
          </a:xfrm>
          <a:prstGeom prst="roundRect">
            <a:avLst/>
          </a:prstGeom>
          <a:solidFill>
            <a:schemeClr val="accent1">
              <a:lumMod val="40000"/>
              <a:lumOff val="6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endParaRPr>
          </a:p>
          <a:p>
            <a:pPr algn="ctr"/>
            <a:r>
              <a:rPr lang="en-US" sz="2000" b="1" dirty="0">
                <a:solidFill>
                  <a:schemeClr val="tx1"/>
                </a:solidFill>
              </a:rPr>
              <a:t>Statistics</a:t>
            </a:r>
          </a:p>
          <a:p>
            <a:pPr algn="ctr"/>
            <a:endParaRPr lang="en-US" sz="2000" dirty="0">
              <a:solidFill>
                <a:schemeClr val="tx1"/>
              </a:solidFill>
            </a:endParaRPr>
          </a:p>
          <a:p>
            <a:pPr algn="ctr"/>
            <a:r>
              <a:rPr lang="en-US" sz="2000" dirty="0">
                <a:solidFill>
                  <a:schemeClr val="tx1"/>
                </a:solidFill>
              </a:rPr>
              <a:t>A subfield of mathematics</a:t>
            </a:r>
          </a:p>
          <a:p>
            <a:pPr algn="ctr"/>
            <a:endParaRPr lang="en-US" sz="2000" dirty="0">
              <a:solidFill>
                <a:schemeClr val="tx1"/>
              </a:solidFill>
            </a:endParaRPr>
          </a:p>
          <a:p>
            <a:pPr algn="ctr"/>
            <a:r>
              <a:rPr lang="en-US" sz="2000" dirty="0">
                <a:solidFill>
                  <a:schemeClr val="tx1"/>
                </a:solidFill>
              </a:rPr>
              <a:t>Focus is on finding relationships between variables and their significance</a:t>
            </a:r>
          </a:p>
          <a:p>
            <a:pPr algn="ctr"/>
            <a:endParaRPr lang="en-US" sz="2000" dirty="0">
              <a:solidFill>
                <a:schemeClr val="tx1"/>
              </a:solidFill>
            </a:endParaRPr>
          </a:p>
          <a:p>
            <a:pPr algn="ctr"/>
            <a:r>
              <a:rPr lang="en-US" sz="2000" dirty="0">
                <a:solidFill>
                  <a:schemeClr val="tx1"/>
                </a:solidFill>
              </a:rPr>
              <a:t>Some prior knowledge about the data required  </a:t>
            </a:r>
          </a:p>
          <a:p>
            <a:pPr algn="ctr"/>
            <a:endParaRPr lang="en-US" sz="2000" dirty="0">
              <a:solidFill>
                <a:schemeClr val="tx1"/>
              </a:solidFill>
            </a:endParaRPr>
          </a:p>
          <a:p>
            <a:pPr algn="ctr"/>
            <a:r>
              <a:rPr lang="en-US" sz="2000" dirty="0">
                <a:solidFill>
                  <a:schemeClr val="tx1"/>
                </a:solidFill>
              </a:rPr>
              <a:t>Usually applied to small-to-mid sized data with low dimensionality</a:t>
            </a:r>
          </a:p>
        </p:txBody>
      </p:sp>
    </p:spTree>
    <p:extLst>
      <p:ext uri="{BB962C8B-B14F-4D97-AF65-F5344CB8AC3E}">
        <p14:creationId xmlns:p14="http://schemas.microsoft.com/office/powerpoint/2010/main" val="1936306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913D6-1E61-CDAB-DFAB-EFE213C5D157}"/>
              </a:ext>
            </a:extLst>
          </p:cNvPr>
          <p:cNvSpPr>
            <a:spLocks noGrp="1"/>
          </p:cNvSpPr>
          <p:nvPr>
            <p:ph type="title"/>
          </p:nvPr>
        </p:nvSpPr>
        <p:spPr>
          <a:xfrm>
            <a:off x="228601" y="0"/>
            <a:ext cx="10515600" cy="1325563"/>
          </a:xfrm>
        </p:spPr>
        <p:txBody>
          <a:bodyPr/>
          <a:lstStyle/>
          <a:p>
            <a:r>
              <a:rPr lang="en-US" dirty="0">
                <a:latin typeface="Helvetica" pitchFamily="2" charset="0"/>
              </a:rPr>
              <a:t>Model training and cross validation</a:t>
            </a:r>
          </a:p>
        </p:txBody>
      </p:sp>
      <p:pic>
        <p:nvPicPr>
          <p:cNvPr id="4" name="Picture 3">
            <a:extLst>
              <a:ext uri="{FF2B5EF4-FFF2-40B4-BE49-F238E27FC236}">
                <a16:creationId xmlns:a16="http://schemas.microsoft.com/office/drawing/2014/main" id="{F5ABB613-3A27-BE22-DCF3-5D7DAD56460C}"/>
              </a:ext>
            </a:extLst>
          </p:cNvPr>
          <p:cNvPicPr>
            <a:picLocks noChangeAspect="1"/>
          </p:cNvPicPr>
          <p:nvPr/>
        </p:nvPicPr>
        <p:blipFill>
          <a:blip r:embed="rId2"/>
          <a:stretch>
            <a:fillRect/>
          </a:stretch>
        </p:blipFill>
        <p:spPr>
          <a:xfrm>
            <a:off x="6440263" y="927404"/>
            <a:ext cx="4665059" cy="3349532"/>
          </a:xfrm>
          <a:prstGeom prst="rect">
            <a:avLst/>
          </a:prstGeom>
        </p:spPr>
      </p:pic>
      <p:pic>
        <p:nvPicPr>
          <p:cNvPr id="5" name="Picture 4">
            <a:extLst>
              <a:ext uri="{FF2B5EF4-FFF2-40B4-BE49-F238E27FC236}">
                <a16:creationId xmlns:a16="http://schemas.microsoft.com/office/drawing/2014/main" id="{A8624747-2125-6B3E-9209-B63869189794}"/>
              </a:ext>
            </a:extLst>
          </p:cNvPr>
          <p:cNvPicPr>
            <a:picLocks noChangeAspect="1"/>
          </p:cNvPicPr>
          <p:nvPr/>
        </p:nvPicPr>
        <p:blipFill>
          <a:blip r:embed="rId3"/>
          <a:stretch>
            <a:fillRect/>
          </a:stretch>
        </p:blipFill>
        <p:spPr>
          <a:xfrm>
            <a:off x="9932849" y="4405257"/>
            <a:ext cx="2026893" cy="1994377"/>
          </a:xfrm>
          <a:prstGeom prst="rect">
            <a:avLst/>
          </a:prstGeom>
        </p:spPr>
      </p:pic>
      <p:pic>
        <p:nvPicPr>
          <p:cNvPr id="7" name="Picture 6">
            <a:extLst>
              <a:ext uri="{FF2B5EF4-FFF2-40B4-BE49-F238E27FC236}">
                <a16:creationId xmlns:a16="http://schemas.microsoft.com/office/drawing/2014/main" id="{CC100FC3-5067-0720-822C-A92D00241575}"/>
              </a:ext>
            </a:extLst>
          </p:cNvPr>
          <p:cNvPicPr>
            <a:picLocks noChangeAspect="1"/>
          </p:cNvPicPr>
          <p:nvPr/>
        </p:nvPicPr>
        <p:blipFill>
          <a:blip r:embed="rId4"/>
          <a:stretch>
            <a:fillRect/>
          </a:stretch>
        </p:blipFill>
        <p:spPr>
          <a:xfrm>
            <a:off x="6701094" y="4373813"/>
            <a:ext cx="2614851" cy="1718330"/>
          </a:xfrm>
          <a:prstGeom prst="rect">
            <a:avLst/>
          </a:prstGeom>
        </p:spPr>
      </p:pic>
      <p:sp>
        <p:nvSpPr>
          <p:cNvPr id="8" name="TextBox 7">
            <a:extLst>
              <a:ext uri="{FF2B5EF4-FFF2-40B4-BE49-F238E27FC236}">
                <a16:creationId xmlns:a16="http://schemas.microsoft.com/office/drawing/2014/main" id="{3E9FF724-CA90-F98C-522A-FD8C06E0A4A2}"/>
              </a:ext>
            </a:extLst>
          </p:cNvPr>
          <p:cNvSpPr txBox="1"/>
          <p:nvPr/>
        </p:nvSpPr>
        <p:spPr>
          <a:xfrm>
            <a:off x="6873336" y="4094906"/>
            <a:ext cx="3233530" cy="375513"/>
          </a:xfrm>
          <a:prstGeom prst="rect">
            <a:avLst/>
          </a:prstGeom>
          <a:noFill/>
        </p:spPr>
        <p:txBody>
          <a:bodyPr wrap="square" rtlCol="0">
            <a:spAutoFit/>
          </a:bodyPr>
          <a:lstStyle/>
          <a:p>
            <a:r>
              <a:rPr lang="en-US" dirty="0">
                <a:latin typeface="Helvetica" pitchFamily="2" charset="0"/>
              </a:rPr>
              <a:t>Parameter optimization</a:t>
            </a:r>
          </a:p>
        </p:txBody>
      </p:sp>
      <p:sp>
        <p:nvSpPr>
          <p:cNvPr id="9" name="TextBox 8">
            <a:extLst>
              <a:ext uri="{FF2B5EF4-FFF2-40B4-BE49-F238E27FC236}">
                <a16:creationId xmlns:a16="http://schemas.microsoft.com/office/drawing/2014/main" id="{C9A80EA8-90BE-1433-55B4-33DFC8310FD5}"/>
              </a:ext>
            </a:extLst>
          </p:cNvPr>
          <p:cNvSpPr txBox="1"/>
          <p:nvPr/>
        </p:nvSpPr>
        <p:spPr>
          <a:xfrm>
            <a:off x="10003280" y="4079888"/>
            <a:ext cx="3233530" cy="375513"/>
          </a:xfrm>
          <a:prstGeom prst="rect">
            <a:avLst/>
          </a:prstGeom>
          <a:noFill/>
        </p:spPr>
        <p:txBody>
          <a:bodyPr wrap="square" rtlCol="0">
            <a:spAutoFit/>
          </a:bodyPr>
          <a:lstStyle/>
          <a:p>
            <a:r>
              <a:rPr lang="en-US" dirty="0">
                <a:latin typeface="Helvetica" pitchFamily="2" charset="0"/>
              </a:rPr>
              <a:t>Model evaluation</a:t>
            </a:r>
          </a:p>
        </p:txBody>
      </p:sp>
      <p:cxnSp>
        <p:nvCxnSpPr>
          <p:cNvPr id="11" name="Straight Connector 10">
            <a:extLst>
              <a:ext uri="{FF2B5EF4-FFF2-40B4-BE49-F238E27FC236}">
                <a16:creationId xmlns:a16="http://schemas.microsoft.com/office/drawing/2014/main" id="{3E583ED0-9677-DA91-B0DA-222A10CABAD7}"/>
              </a:ext>
            </a:extLst>
          </p:cNvPr>
          <p:cNvCxnSpPr>
            <a:cxnSpLocks/>
          </p:cNvCxnSpPr>
          <p:nvPr/>
        </p:nvCxnSpPr>
        <p:spPr>
          <a:xfrm>
            <a:off x="9932849" y="3587694"/>
            <a:ext cx="0" cy="3220278"/>
          </a:xfrm>
          <a:prstGeom prst="line">
            <a:avLst/>
          </a:prstGeom>
          <a:ln w="34925">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02445A7-6CAF-342A-02BF-32CB59284F7D}"/>
              </a:ext>
            </a:extLst>
          </p:cNvPr>
          <p:cNvSpPr txBox="1"/>
          <p:nvPr/>
        </p:nvSpPr>
        <p:spPr>
          <a:xfrm>
            <a:off x="51817" y="1148316"/>
            <a:ext cx="6288156" cy="5601533"/>
          </a:xfrm>
          <a:prstGeom prst="rect">
            <a:avLst/>
          </a:prstGeom>
          <a:noFill/>
        </p:spPr>
        <p:txBody>
          <a:bodyPr wrap="square">
            <a:spAutoFit/>
          </a:bodyPr>
          <a:lstStyle/>
          <a:p>
            <a:pPr marL="285750" indent="-285750">
              <a:buFont typeface="Arial" panose="020B0604020202020204" pitchFamily="34" charset="0"/>
              <a:buChar char="•"/>
            </a:pPr>
            <a:r>
              <a:rPr lang="en-HK" sz="1700" b="0" i="0" dirty="0">
                <a:effectLst/>
                <a:latin typeface="Helvetica" pitchFamily="2" charset="0"/>
              </a:rPr>
              <a:t>The goal of model training is to find the optimal set of model parameters that minimize the difference between the predicted output values and the actual output values</a:t>
            </a:r>
          </a:p>
          <a:p>
            <a:endParaRPr lang="en-HK" sz="1700" b="0" i="0" dirty="0">
              <a:effectLst/>
              <a:latin typeface="Helvetica" pitchFamily="2" charset="0"/>
            </a:endParaRPr>
          </a:p>
          <a:p>
            <a:pPr marL="285750" indent="-285750">
              <a:buFont typeface="Arial" panose="020B0604020202020204" pitchFamily="34" charset="0"/>
              <a:buChar char="•"/>
            </a:pPr>
            <a:r>
              <a:rPr lang="en-HK" sz="1700" b="0" i="0" dirty="0">
                <a:effectLst/>
                <a:latin typeface="Helvetica" pitchFamily="2" charset="0"/>
              </a:rPr>
              <a:t>This process usually involves an optimization algorithm that iteratively adjusts the model parameters to improve the model's performance.</a:t>
            </a:r>
          </a:p>
          <a:p>
            <a:endParaRPr lang="en-HK" sz="1700" dirty="0">
              <a:latin typeface="Helvetica" pitchFamily="2" charset="0"/>
            </a:endParaRPr>
          </a:p>
          <a:p>
            <a:pPr marL="285750" indent="-285750">
              <a:buFont typeface="Arial" panose="020B0604020202020204" pitchFamily="34" charset="0"/>
              <a:buChar char="•"/>
            </a:pPr>
            <a:r>
              <a:rPr lang="en-HK" sz="1700" b="0" i="0" dirty="0">
                <a:effectLst/>
                <a:latin typeface="Helvetica" pitchFamily="2" charset="0"/>
              </a:rPr>
              <a:t>Model parameters are optimized by minimizing a cost function:</a:t>
            </a:r>
          </a:p>
          <a:p>
            <a:endParaRPr lang="en-HK" sz="1700" dirty="0">
              <a:latin typeface="Helvetica" pitchFamily="2" charset="0"/>
            </a:endParaRPr>
          </a:p>
          <a:p>
            <a:endParaRPr lang="en-HK" sz="1700" dirty="0">
              <a:latin typeface="Helvetica" pitchFamily="2" charset="0"/>
            </a:endParaRPr>
          </a:p>
          <a:p>
            <a:pPr marL="285750" indent="-285750">
              <a:buFont typeface="Arial" panose="020B0604020202020204" pitchFamily="34" charset="0"/>
              <a:buChar char="•"/>
            </a:pPr>
            <a:r>
              <a:rPr lang="en-HK" sz="1700" dirty="0">
                <a:latin typeface="Helvetica" pitchFamily="2" charset="0"/>
              </a:rPr>
              <a:t>Widely used optimization algorithms include stochastic gradient decent, simulated annealing, and genetic algorithms.</a:t>
            </a:r>
          </a:p>
          <a:p>
            <a:endParaRPr lang="en-US" sz="1700" dirty="0">
              <a:latin typeface="Helvetica" pitchFamily="2" charset="0"/>
            </a:endParaRPr>
          </a:p>
          <a:p>
            <a:pPr marL="285750" indent="-285750">
              <a:buFont typeface="Arial" panose="020B0604020202020204" pitchFamily="34" charset="0"/>
              <a:buChar char="•"/>
            </a:pPr>
            <a:r>
              <a:rPr lang="en-US" sz="1700" dirty="0">
                <a:latin typeface="Helvetica" pitchFamily="2" charset="0"/>
              </a:rPr>
              <a:t>The performance of the model on real unseen data can be evaluated using cross-validation, whereby during training a portion of the data is held-out and reserved for validation and testing only</a:t>
            </a:r>
          </a:p>
          <a:p>
            <a:endParaRPr lang="en-HK" dirty="0">
              <a:latin typeface="Roboto" panose="02000000000000000000" pitchFamily="2" charset="0"/>
            </a:endParaRPr>
          </a:p>
        </p:txBody>
      </p:sp>
      <p:sp>
        <p:nvSpPr>
          <p:cNvPr id="17" name="TextBox 16">
            <a:extLst>
              <a:ext uri="{FF2B5EF4-FFF2-40B4-BE49-F238E27FC236}">
                <a16:creationId xmlns:a16="http://schemas.microsoft.com/office/drawing/2014/main" id="{7D85FF4C-D6B9-A31F-79DA-DEB4B9EF737D}"/>
              </a:ext>
            </a:extLst>
          </p:cNvPr>
          <p:cNvSpPr txBox="1"/>
          <p:nvPr/>
        </p:nvSpPr>
        <p:spPr>
          <a:xfrm>
            <a:off x="6678081" y="6070761"/>
            <a:ext cx="3016951" cy="369332"/>
          </a:xfrm>
          <a:prstGeom prst="rect">
            <a:avLst/>
          </a:prstGeom>
          <a:noFill/>
        </p:spPr>
        <p:txBody>
          <a:bodyPr wrap="square" rtlCol="0">
            <a:spAutoFit/>
          </a:bodyPr>
          <a:lstStyle/>
          <a:p>
            <a:r>
              <a:rPr lang="en-US" i="1" dirty="0"/>
              <a:t>stochastic gradient decent</a:t>
            </a:r>
          </a:p>
        </p:txBody>
      </p:sp>
      <p:sp>
        <p:nvSpPr>
          <p:cNvPr id="18" name="TextBox 17">
            <a:extLst>
              <a:ext uri="{FF2B5EF4-FFF2-40B4-BE49-F238E27FC236}">
                <a16:creationId xmlns:a16="http://schemas.microsoft.com/office/drawing/2014/main" id="{B0DE96D1-C95E-FE75-74ED-9EB66F7C86AD}"/>
              </a:ext>
            </a:extLst>
          </p:cNvPr>
          <p:cNvSpPr txBox="1"/>
          <p:nvPr/>
        </p:nvSpPr>
        <p:spPr>
          <a:xfrm>
            <a:off x="10389338" y="6360756"/>
            <a:ext cx="3016951" cy="369332"/>
          </a:xfrm>
          <a:prstGeom prst="rect">
            <a:avLst/>
          </a:prstGeom>
          <a:noFill/>
        </p:spPr>
        <p:txBody>
          <a:bodyPr wrap="square" rtlCol="0">
            <a:spAutoFit/>
          </a:bodyPr>
          <a:lstStyle/>
          <a:p>
            <a:r>
              <a:rPr lang="en-US" i="1" dirty="0"/>
              <a:t>ROC-AUC</a:t>
            </a:r>
          </a:p>
        </p:txBody>
      </p:sp>
      <p:pic>
        <p:nvPicPr>
          <p:cNvPr id="19" name="Picture 18">
            <a:extLst>
              <a:ext uri="{FF2B5EF4-FFF2-40B4-BE49-F238E27FC236}">
                <a16:creationId xmlns:a16="http://schemas.microsoft.com/office/drawing/2014/main" id="{964998F4-F2DA-F403-D72F-555B860A5056}"/>
              </a:ext>
            </a:extLst>
          </p:cNvPr>
          <p:cNvPicPr>
            <a:picLocks noChangeAspect="1"/>
          </p:cNvPicPr>
          <p:nvPr/>
        </p:nvPicPr>
        <p:blipFill>
          <a:blip r:embed="rId5"/>
          <a:stretch>
            <a:fillRect/>
          </a:stretch>
        </p:blipFill>
        <p:spPr>
          <a:xfrm>
            <a:off x="1543889" y="3482793"/>
            <a:ext cx="2066624" cy="653053"/>
          </a:xfrm>
          <a:prstGeom prst="rect">
            <a:avLst/>
          </a:prstGeom>
        </p:spPr>
      </p:pic>
    </p:spTree>
    <p:extLst>
      <p:ext uri="{BB962C8B-B14F-4D97-AF65-F5344CB8AC3E}">
        <p14:creationId xmlns:p14="http://schemas.microsoft.com/office/powerpoint/2010/main" val="75258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BB364-7862-6DC6-6B4E-3AD73CDE35F0}"/>
              </a:ext>
            </a:extLst>
          </p:cNvPr>
          <p:cNvSpPr>
            <a:spLocks noGrp="1"/>
          </p:cNvSpPr>
          <p:nvPr>
            <p:ph type="title"/>
          </p:nvPr>
        </p:nvSpPr>
        <p:spPr>
          <a:xfrm>
            <a:off x="400878" y="0"/>
            <a:ext cx="10515600" cy="1325563"/>
          </a:xfrm>
        </p:spPr>
        <p:txBody>
          <a:bodyPr/>
          <a:lstStyle/>
          <a:p>
            <a:r>
              <a:rPr lang="en-US" dirty="0"/>
              <a:t>Overfitting &amp; Underfitting</a:t>
            </a:r>
          </a:p>
        </p:txBody>
      </p:sp>
      <p:pic>
        <p:nvPicPr>
          <p:cNvPr id="6" name="Picture 5">
            <a:extLst>
              <a:ext uri="{FF2B5EF4-FFF2-40B4-BE49-F238E27FC236}">
                <a16:creationId xmlns:a16="http://schemas.microsoft.com/office/drawing/2014/main" id="{7CA6F4C6-ED39-1149-BBD9-493EC636AF7F}"/>
              </a:ext>
            </a:extLst>
          </p:cNvPr>
          <p:cNvPicPr>
            <a:picLocks noChangeAspect="1"/>
          </p:cNvPicPr>
          <p:nvPr/>
        </p:nvPicPr>
        <p:blipFill>
          <a:blip r:embed="rId2"/>
          <a:stretch>
            <a:fillRect/>
          </a:stretch>
        </p:blipFill>
        <p:spPr>
          <a:xfrm>
            <a:off x="1938135" y="1116407"/>
            <a:ext cx="7563674" cy="2999387"/>
          </a:xfrm>
          <a:prstGeom prst="rect">
            <a:avLst/>
          </a:prstGeom>
        </p:spPr>
      </p:pic>
      <p:sp>
        <p:nvSpPr>
          <p:cNvPr id="8" name="TextBox 7">
            <a:extLst>
              <a:ext uri="{FF2B5EF4-FFF2-40B4-BE49-F238E27FC236}">
                <a16:creationId xmlns:a16="http://schemas.microsoft.com/office/drawing/2014/main" id="{B2C829D4-FEB8-15A9-7AED-95E3097307C4}"/>
              </a:ext>
            </a:extLst>
          </p:cNvPr>
          <p:cNvSpPr txBox="1"/>
          <p:nvPr/>
        </p:nvSpPr>
        <p:spPr>
          <a:xfrm>
            <a:off x="6241773" y="3801040"/>
            <a:ext cx="5261115" cy="2862322"/>
          </a:xfrm>
          <a:prstGeom prst="rect">
            <a:avLst/>
          </a:prstGeom>
          <a:noFill/>
        </p:spPr>
        <p:txBody>
          <a:bodyPr wrap="square">
            <a:spAutoFit/>
          </a:bodyPr>
          <a:lstStyle/>
          <a:p>
            <a:r>
              <a:rPr lang="en-HK" dirty="0">
                <a:solidFill>
                  <a:srgbClr val="111111"/>
                </a:solidFill>
                <a:latin typeface="-apple-system"/>
              </a:rPr>
              <a:t> </a:t>
            </a:r>
            <a:endParaRPr lang="en-HK" b="0" i="0" dirty="0">
              <a:solidFill>
                <a:srgbClr val="111111"/>
              </a:solidFill>
              <a:effectLst/>
              <a:latin typeface="-apple-system"/>
            </a:endParaRPr>
          </a:p>
          <a:p>
            <a:pPr marL="285750" indent="-285750">
              <a:buFont typeface="Arial" panose="020B0604020202020204" pitchFamily="34" charset="0"/>
              <a:buChar char="•"/>
            </a:pPr>
            <a:r>
              <a:rPr lang="en-HK" sz="1600" b="1" i="0" dirty="0">
                <a:solidFill>
                  <a:srgbClr val="111111"/>
                </a:solidFill>
                <a:effectLst/>
                <a:latin typeface="-apple-system"/>
              </a:rPr>
              <a:t>Overfitting</a:t>
            </a:r>
            <a:r>
              <a:rPr lang="en-HK" sz="1600" b="0" i="0" dirty="0">
                <a:solidFill>
                  <a:srgbClr val="111111"/>
                </a:solidFill>
                <a:effectLst/>
                <a:latin typeface="-apple-system"/>
              </a:rPr>
              <a:t> occurs when a model learns the training data too well, capturing not only the underlying patterns but also the noise and random fluctuations.</a:t>
            </a:r>
          </a:p>
          <a:p>
            <a:pPr marL="285750" indent="-285750" algn="l">
              <a:buFont typeface="Arial" panose="020B0604020202020204" pitchFamily="34" charset="0"/>
              <a:buChar char="•"/>
            </a:pPr>
            <a:r>
              <a:rPr lang="en-HK" sz="1600" b="0" i="0" dirty="0">
                <a:solidFill>
                  <a:srgbClr val="111111"/>
                </a:solidFill>
                <a:effectLst/>
                <a:latin typeface="-apple-system"/>
              </a:rPr>
              <a:t>Characterized by high accuracy on the training data, but low performance on new, unseen data.</a:t>
            </a:r>
          </a:p>
          <a:p>
            <a:pPr marL="285750" indent="-285750" algn="l">
              <a:buFont typeface="Arial" panose="020B0604020202020204" pitchFamily="34" charset="0"/>
              <a:buChar char="•"/>
            </a:pPr>
            <a:r>
              <a:rPr lang="en-HK" sz="1600" b="0" i="0" dirty="0">
                <a:solidFill>
                  <a:srgbClr val="111111"/>
                </a:solidFill>
                <a:effectLst/>
                <a:latin typeface="-apple-system"/>
              </a:rPr>
              <a:t>Occurs if the model is too complex or when it has too many features relative to the amount of training data.</a:t>
            </a:r>
          </a:p>
          <a:p>
            <a:pPr marL="285750" indent="-285750" algn="l">
              <a:buFont typeface="Arial" panose="020B0604020202020204" pitchFamily="34" charset="0"/>
              <a:buChar char="•"/>
            </a:pPr>
            <a:r>
              <a:rPr lang="en-HK" sz="1600" b="1" dirty="0">
                <a:solidFill>
                  <a:srgbClr val="111111"/>
                </a:solidFill>
                <a:latin typeface="-apple-system"/>
              </a:rPr>
              <a:t>Solution</a:t>
            </a:r>
            <a:r>
              <a:rPr lang="en-HK" sz="1600" dirty="0">
                <a:solidFill>
                  <a:srgbClr val="111111"/>
                </a:solidFill>
                <a:latin typeface="-apple-system"/>
              </a:rPr>
              <a:t>: Reduce model complexity, Regularization, reduce number of features</a:t>
            </a:r>
            <a:endParaRPr lang="en-HK" sz="1600" b="0" i="0" dirty="0">
              <a:solidFill>
                <a:srgbClr val="111111"/>
              </a:solidFill>
              <a:effectLst/>
              <a:latin typeface="-apple-system"/>
            </a:endParaRPr>
          </a:p>
          <a:p>
            <a:endParaRPr lang="en-HK" b="0" i="0" dirty="0">
              <a:solidFill>
                <a:srgbClr val="111111"/>
              </a:solidFill>
              <a:effectLst/>
              <a:latin typeface="-apple-system"/>
            </a:endParaRPr>
          </a:p>
        </p:txBody>
      </p:sp>
      <p:sp>
        <p:nvSpPr>
          <p:cNvPr id="9" name="TextBox 8">
            <a:extLst>
              <a:ext uri="{FF2B5EF4-FFF2-40B4-BE49-F238E27FC236}">
                <a16:creationId xmlns:a16="http://schemas.microsoft.com/office/drawing/2014/main" id="{417CD3E4-8735-B2CD-4662-AC65EFA703CA}"/>
              </a:ext>
            </a:extLst>
          </p:cNvPr>
          <p:cNvSpPr txBox="1"/>
          <p:nvPr/>
        </p:nvSpPr>
        <p:spPr>
          <a:xfrm>
            <a:off x="980658" y="4115794"/>
            <a:ext cx="5261115" cy="2831544"/>
          </a:xfrm>
          <a:prstGeom prst="rect">
            <a:avLst/>
          </a:prstGeom>
          <a:noFill/>
        </p:spPr>
        <p:txBody>
          <a:bodyPr wrap="square">
            <a:spAutoFit/>
          </a:bodyPr>
          <a:lstStyle/>
          <a:p>
            <a:pPr marL="285750" indent="-285750">
              <a:buFont typeface="Arial" panose="020B0604020202020204" pitchFamily="34" charset="0"/>
              <a:buChar char="•"/>
            </a:pPr>
            <a:r>
              <a:rPr lang="en-HK" dirty="0">
                <a:solidFill>
                  <a:srgbClr val="111111"/>
                </a:solidFill>
                <a:latin typeface="-apple-system"/>
              </a:rPr>
              <a:t> </a:t>
            </a:r>
            <a:r>
              <a:rPr lang="en-HK" sz="1600" b="1" i="0" dirty="0">
                <a:solidFill>
                  <a:srgbClr val="111111"/>
                </a:solidFill>
                <a:effectLst/>
                <a:latin typeface="-apple-system"/>
              </a:rPr>
              <a:t>Underfitting </a:t>
            </a:r>
            <a:r>
              <a:rPr lang="en-HK" sz="1600" b="0" i="0" dirty="0">
                <a:solidFill>
                  <a:srgbClr val="111111"/>
                </a:solidFill>
                <a:effectLst/>
                <a:latin typeface="-apple-system"/>
              </a:rPr>
              <a:t>occurs when a model is too simple to capture the complexities in the data. It fails to learn the training data effectively.</a:t>
            </a:r>
          </a:p>
          <a:p>
            <a:pPr marL="285750" indent="-285750" algn="l">
              <a:buFont typeface="Arial" panose="020B0604020202020204" pitchFamily="34" charset="0"/>
              <a:buChar char="•"/>
            </a:pPr>
            <a:r>
              <a:rPr lang="en-HK" sz="1600" b="0" i="0" dirty="0">
                <a:solidFill>
                  <a:srgbClr val="111111"/>
                </a:solidFill>
                <a:effectLst/>
                <a:latin typeface="-apple-system"/>
              </a:rPr>
              <a:t>Characterized by poor performance on both training and testing data.</a:t>
            </a:r>
          </a:p>
          <a:p>
            <a:pPr marL="285750" indent="-285750" algn="l">
              <a:buFont typeface="Arial" panose="020B0604020202020204" pitchFamily="34" charset="0"/>
              <a:buChar char="•"/>
            </a:pPr>
            <a:r>
              <a:rPr lang="en-HK" sz="1600" b="0" i="0" dirty="0">
                <a:solidFill>
                  <a:srgbClr val="111111"/>
                </a:solidFill>
                <a:effectLst/>
                <a:latin typeface="-apple-system"/>
              </a:rPr>
              <a:t>Can be caused </a:t>
            </a:r>
            <a:r>
              <a:rPr lang="en-HK" sz="1600" dirty="0">
                <a:solidFill>
                  <a:srgbClr val="111111"/>
                </a:solidFill>
                <a:latin typeface="-apple-system"/>
              </a:rPr>
              <a:t>by i</a:t>
            </a:r>
            <a:r>
              <a:rPr lang="en-HK" sz="1600" b="0" i="0" dirty="0">
                <a:solidFill>
                  <a:srgbClr val="111111"/>
                </a:solidFill>
                <a:effectLst/>
                <a:latin typeface="-apple-system"/>
              </a:rPr>
              <a:t>nsufficient features or or small training dataset.</a:t>
            </a:r>
          </a:p>
          <a:p>
            <a:pPr marL="285750" indent="-285750" algn="l">
              <a:buFont typeface="Arial" panose="020B0604020202020204" pitchFamily="34" charset="0"/>
              <a:buChar char="•"/>
            </a:pPr>
            <a:r>
              <a:rPr lang="en-HK" sz="1600" b="1" dirty="0">
                <a:solidFill>
                  <a:srgbClr val="111111"/>
                </a:solidFill>
                <a:latin typeface="-apple-system"/>
              </a:rPr>
              <a:t>Solution: </a:t>
            </a:r>
            <a:r>
              <a:rPr lang="en-HK" sz="1600" b="0" i="0" dirty="0">
                <a:solidFill>
                  <a:srgbClr val="111111"/>
                </a:solidFill>
                <a:effectLst/>
                <a:latin typeface="-apple-system"/>
              </a:rPr>
              <a:t>Increase model complexity, Enhance feature representation, or use less regularization.</a:t>
            </a:r>
          </a:p>
          <a:p>
            <a:pPr marL="285750" indent="-285750" algn="l">
              <a:buFont typeface="Arial" panose="020B0604020202020204" pitchFamily="34" charset="0"/>
              <a:buChar char="•"/>
            </a:pPr>
            <a:endParaRPr lang="en-HK" sz="1600" b="1" i="0" dirty="0">
              <a:solidFill>
                <a:srgbClr val="111111"/>
              </a:solidFill>
              <a:effectLst/>
              <a:latin typeface="-apple-system"/>
            </a:endParaRPr>
          </a:p>
          <a:p>
            <a:pPr marL="285750" indent="-285750" algn="l">
              <a:buFont typeface="Arial" panose="020B0604020202020204" pitchFamily="34" charset="0"/>
              <a:buChar char="•"/>
            </a:pPr>
            <a:endParaRPr lang="en-HK" sz="1600" dirty="0">
              <a:solidFill>
                <a:srgbClr val="111111"/>
              </a:solidFill>
              <a:latin typeface="-apple-system"/>
            </a:endParaRPr>
          </a:p>
        </p:txBody>
      </p:sp>
    </p:spTree>
    <p:extLst>
      <p:ext uri="{BB962C8B-B14F-4D97-AF65-F5344CB8AC3E}">
        <p14:creationId xmlns:p14="http://schemas.microsoft.com/office/powerpoint/2010/main" val="1823647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1079D-BDE0-6E9D-DCD4-04867EAD61AC}"/>
              </a:ext>
            </a:extLst>
          </p:cNvPr>
          <p:cNvSpPr>
            <a:spLocks noGrp="1"/>
          </p:cNvSpPr>
          <p:nvPr>
            <p:ph type="title"/>
          </p:nvPr>
        </p:nvSpPr>
        <p:spPr/>
        <p:txBody>
          <a:bodyPr/>
          <a:lstStyle/>
          <a:p>
            <a:r>
              <a:rPr lang="en-US" b="1" dirty="0">
                <a:latin typeface="Helvetica" pitchFamily="2" charset="0"/>
              </a:rPr>
              <a:t>Types of machine learning</a:t>
            </a:r>
          </a:p>
        </p:txBody>
      </p:sp>
      <p:pic>
        <p:nvPicPr>
          <p:cNvPr id="4" name="Picture 3">
            <a:extLst>
              <a:ext uri="{FF2B5EF4-FFF2-40B4-BE49-F238E27FC236}">
                <a16:creationId xmlns:a16="http://schemas.microsoft.com/office/drawing/2014/main" id="{A8AE4B8A-FB09-C14F-8CC9-1BAF11EB3B0F}"/>
              </a:ext>
            </a:extLst>
          </p:cNvPr>
          <p:cNvPicPr>
            <a:picLocks noChangeAspect="1"/>
          </p:cNvPicPr>
          <p:nvPr/>
        </p:nvPicPr>
        <p:blipFill>
          <a:blip r:embed="rId2"/>
          <a:stretch>
            <a:fillRect/>
          </a:stretch>
        </p:blipFill>
        <p:spPr>
          <a:xfrm>
            <a:off x="5406886" y="1505157"/>
            <a:ext cx="6440557" cy="4825855"/>
          </a:xfrm>
          <a:prstGeom prst="rect">
            <a:avLst/>
          </a:prstGeom>
        </p:spPr>
      </p:pic>
      <p:sp>
        <p:nvSpPr>
          <p:cNvPr id="6" name="TextBox 5">
            <a:extLst>
              <a:ext uri="{FF2B5EF4-FFF2-40B4-BE49-F238E27FC236}">
                <a16:creationId xmlns:a16="http://schemas.microsoft.com/office/drawing/2014/main" id="{4F84DDD7-F5C5-CAC2-228C-0137D21532CE}"/>
              </a:ext>
            </a:extLst>
          </p:cNvPr>
          <p:cNvSpPr txBox="1"/>
          <p:nvPr/>
        </p:nvSpPr>
        <p:spPr>
          <a:xfrm>
            <a:off x="344557" y="1738451"/>
            <a:ext cx="4876800" cy="4247317"/>
          </a:xfrm>
          <a:prstGeom prst="rect">
            <a:avLst/>
          </a:prstGeom>
          <a:noFill/>
        </p:spPr>
        <p:txBody>
          <a:bodyPr wrap="square">
            <a:spAutoFit/>
          </a:bodyPr>
          <a:lstStyle/>
          <a:p>
            <a:pPr marL="285750" indent="-285750">
              <a:buFont typeface="Arial" panose="020B0604020202020204" pitchFamily="34" charset="0"/>
              <a:buChar char="•"/>
            </a:pPr>
            <a:r>
              <a:rPr lang="en-HK" b="1" i="0" dirty="0">
                <a:effectLst/>
                <a:latin typeface="Roboto" panose="02000000000000000000" pitchFamily="2" charset="0"/>
              </a:rPr>
              <a:t>Supervised learning</a:t>
            </a:r>
            <a:r>
              <a:rPr lang="en-HK" b="0" i="0" dirty="0">
                <a:effectLst/>
                <a:latin typeface="Roboto" panose="02000000000000000000" pitchFamily="2" charset="0"/>
              </a:rPr>
              <a:t>: training on labelled data, where the output variables are known. The goal of supervised learning is to learn a model that can accurately predict the output values for new input data.</a:t>
            </a:r>
          </a:p>
          <a:p>
            <a:pPr marL="285750" indent="-285750">
              <a:buFont typeface="Arial" panose="020B0604020202020204" pitchFamily="34" charset="0"/>
              <a:buChar char="•"/>
            </a:pPr>
            <a:endParaRPr lang="en-HK" dirty="0">
              <a:latin typeface="Roboto" panose="02000000000000000000" pitchFamily="2" charset="0"/>
            </a:endParaRPr>
          </a:p>
          <a:p>
            <a:pPr marL="285750" indent="-285750">
              <a:buFont typeface="Arial" panose="020B0604020202020204" pitchFamily="34" charset="0"/>
              <a:buChar char="•"/>
            </a:pPr>
            <a:r>
              <a:rPr lang="en-HK" b="1" i="0" dirty="0">
                <a:effectLst/>
                <a:latin typeface="Roboto" panose="02000000000000000000" pitchFamily="2" charset="0"/>
              </a:rPr>
              <a:t>Unsupervised learning </a:t>
            </a:r>
            <a:r>
              <a:rPr lang="en-HK" b="0" i="0" dirty="0">
                <a:effectLst/>
                <a:latin typeface="Roboto" panose="02000000000000000000" pitchFamily="2" charset="0"/>
              </a:rPr>
              <a:t>Training on unlabelled data, where the output variables are unknown. The goal of unsupervised learning is to learn patterns and relationships in the data that can be used to group or cluster similar data points.</a:t>
            </a:r>
          </a:p>
          <a:p>
            <a:pPr marL="285750" indent="-285750">
              <a:buFont typeface="Arial" panose="020B0604020202020204" pitchFamily="34" charset="0"/>
              <a:buChar char="•"/>
            </a:pPr>
            <a:endParaRPr lang="en-HK" dirty="0">
              <a:latin typeface="Roboto" panose="02000000000000000000" pitchFamily="2" charset="0"/>
            </a:endParaRPr>
          </a:p>
          <a:p>
            <a:pPr marL="285750" indent="-285750">
              <a:buFont typeface="Arial" panose="020B0604020202020204" pitchFamily="34" charset="0"/>
              <a:buChar char="•"/>
            </a:pPr>
            <a:r>
              <a:rPr lang="en-HK" b="1" dirty="0">
                <a:latin typeface="Roboto" panose="02000000000000000000" pitchFamily="2" charset="0"/>
              </a:rPr>
              <a:t>Other Types: </a:t>
            </a:r>
            <a:r>
              <a:rPr lang="en-HK" dirty="0">
                <a:latin typeface="Roboto" panose="02000000000000000000" pitchFamily="2" charset="0"/>
              </a:rPr>
              <a:t>Reinforcement learning, semi-supervised learning</a:t>
            </a:r>
            <a:endParaRPr lang="en-US" b="1" dirty="0"/>
          </a:p>
        </p:txBody>
      </p:sp>
    </p:spTree>
    <p:extLst>
      <p:ext uri="{BB962C8B-B14F-4D97-AF65-F5344CB8AC3E}">
        <p14:creationId xmlns:p14="http://schemas.microsoft.com/office/powerpoint/2010/main" val="1221368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FD5CB-6FA5-2BAD-87E4-7F644ED45D51}"/>
              </a:ext>
            </a:extLst>
          </p:cNvPr>
          <p:cNvSpPr>
            <a:spLocks noGrp="1"/>
          </p:cNvSpPr>
          <p:nvPr>
            <p:ph type="title"/>
          </p:nvPr>
        </p:nvSpPr>
        <p:spPr>
          <a:xfrm>
            <a:off x="743779" y="126586"/>
            <a:ext cx="11155017" cy="1325563"/>
          </a:xfrm>
        </p:spPr>
        <p:txBody>
          <a:bodyPr>
            <a:normAutofit/>
          </a:bodyPr>
          <a:lstStyle/>
          <a:p>
            <a:pPr algn="ctr"/>
            <a:r>
              <a:rPr lang="en-US" sz="3800" dirty="0">
                <a:latin typeface="Helvetica" pitchFamily="2" charset="0"/>
              </a:rPr>
              <a:t>Supervised Learning </a:t>
            </a:r>
            <a:br>
              <a:rPr lang="en-US" sz="3800" dirty="0">
                <a:latin typeface="Helvetica" pitchFamily="2" charset="0"/>
              </a:rPr>
            </a:br>
            <a:r>
              <a:rPr lang="en-US" sz="3800" dirty="0">
                <a:latin typeface="Helvetica" pitchFamily="2" charset="0"/>
              </a:rPr>
              <a:t>Linear &amp; Logistic Regression</a:t>
            </a:r>
          </a:p>
        </p:txBody>
      </p:sp>
      <p:pic>
        <p:nvPicPr>
          <p:cNvPr id="5" name="Picture 4">
            <a:extLst>
              <a:ext uri="{FF2B5EF4-FFF2-40B4-BE49-F238E27FC236}">
                <a16:creationId xmlns:a16="http://schemas.microsoft.com/office/drawing/2014/main" id="{99003217-5DCA-361B-B667-1D047DB54BFF}"/>
              </a:ext>
            </a:extLst>
          </p:cNvPr>
          <p:cNvPicPr>
            <a:picLocks noChangeAspect="1"/>
          </p:cNvPicPr>
          <p:nvPr/>
        </p:nvPicPr>
        <p:blipFill>
          <a:blip r:embed="rId3"/>
          <a:stretch>
            <a:fillRect/>
          </a:stretch>
        </p:blipFill>
        <p:spPr>
          <a:xfrm>
            <a:off x="8085484" y="1378972"/>
            <a:ext cx="2062921" cy="2050028"/>
          </a:xfrm>
          <a:prstGeom prst="rect">
            <a:avLst/>
          </a:prstGeom>
        </p:spPr>
      </p:pic>
      <p:pic>
        <p:nvPicPr>
          <p:cNvPr id="6" name="Picture 5">
            <a:extLst>
              <a:ext uri="{FF2B5EF4-FFF2-40B4-BE49-F238E27FC236}">
                <a16:creationId xmlns:a16="http://schemas.microsoft.com/office/drawing/2014/main" id="{30E612F1-7DD9-1170-8CFE-4CA75F98EA67}"/>
              </a:ext>
            </a:extLst>
          </p:cNvPr>
          <p:cNvPicPr>
            <a:picLocks noChangeAspect="1"/>
          </p:cNvPicPr>
          <p:nvPr/>
        </p:nvPicPr>
        <p:blipFill>
          <a:blip r:embed="rId4"/>
          <a:stretch>
            <a:fillRect/>
          </a:stretch>
        </p:blipFill>
        <p:spPr>
          <a:xfrm>
            <a:off x="8085485" y="4085750"/>
            <a:ext cx="2062920" cy="1945573"/>
          </a:xfrm>
          <a:prstGeom prst="rect">
            <a:avLst/>
          </a:prstGeom>
        </p:spPr>
      </p:pic>
      <p:sp>
        <p:nvSpPr>
          <p:cNvPr id="8" name="TextBox 7">
            <a:extLst>
              <a:ext uri="{FF2B5EF4-FFF2-40B4-BE49-F238E27FC236}">
                <a16:creationId xmlns:a16="http://schemas.microsoft.com/office/drawing/2014/main" id="{236C1900-8212-BD27-D72F-F64B784D9395}"/>
              </a:ext>
            </a:extLst>
          </p:cNvPr>
          <p:cNvSpPr txBox="1"/>
          <p:nvPr/>
        </p:nvSpPr>
        <p:spPr>
          <a:xfrm>
            <a:off x="225286" y="1452149"/>
            <a:ext cx="7341705" cy="5355312"/>
          </a:xfrm>
          <a:prstGeom prst="rect">
            <a:avLst/>
          </a:prstGeom>
          <a:noFill/>
        </p:spPr>
        <p:txBody>
          <a:bodyPr wrap="square">
            <a:spAutoFit/>
          </a:bodyPr>
          <a:lstStyle/>
          <a:p>
            <a:r>
              <a:rPr lang="en-HK" b="1" i="0" dirty="0">
                <a:solidFill>
                  <a:srgbClr val="111111"/>
                </a:solidFill>
                <a:effectLst/>
                <a:latin typeface="Helvetica" pitchFamily="2" charset="0"/>
              </a:rPr>
              <a:t>Linear regression</a:t>
            </a:r>
            <a:r>
              <a:rPr lang="en-HK" b="0" i="0" dirty="0">
                <a:solidFill>
                  <a:srgbClr val="111111"/>
                </a:solidFill>
                <a:effectLst/>
                <a:latin typeface="Helvetica" pitchFamily="2" charset="0"/>
              </a:rPr>
              <a:t> models are used to estimate the </a:t>
            </a:r>
            <a:r>
              <a:rPr lang="en-HK" b="1" i="0" dirty="0">
                <a:solidFill>
                  <a:srgbClr val="111111"/>
                </a:solidFill>
                <a:effectLst/>
                <a:latin typeface="Helvetica" pitchFamily="2" charset="0"/>
              </a:rPr>
              <a:t>linear relationship</a:t>
            </a:r>
            <a:r>
              <a:rPr lang="en-HK" b="0" i="0" dirty="0">
                <a:solidFill>
                  <a:srgbClr val="111111"/>
                </a:solidFill>
                <a:effectLst/>
                <a:latin typeface="Helvetica" pitchFamily="2" charset="0"/>
              </a:rPr>
              <a:t> between a </a:t>
            </a:r>
            <a:r>
              <a:rPr lang="en-HK" b="1" i="0" dirty="0">
                <a:solidFill>
                  <a:srgbClr val="111111"/>
                </a:solidFill>
                <a:effectLst/>
                <a:latin typeface="Helvetica" pitchFamily="2" charset="0"/>
              </a:rPr>
              <a:t>continuous response</a:t>
            </a:r>
            <a:r>
              <a:rPr lang="en-HK" b="0" i="0" dirty="0">
                <a:solidFill>
                  <a:srgbClr val="111111"/>
                </a:solidFill>
                <a:effectLst/>
                <a:latin typeface="Helvetica" pitchFamily="2" charset="0"/>
              </a:rPr>
              <a:t> </a:t>
            </a:r>
            <a:r>
              <a:rPr lang="en-HK" b="1" dirty="0">
                <a:solidFill>
                  <a:srgbClr val="111111"/>
                </a:solidFill>
                <a:latin typeface="Helvetica" pitchFamily="2" charset="0"/>
              </a:rPr>
              <a:t>variable</a:t>
            </a:r>
            <a:r>
              <a:rPr lang="en-HK" dirty="0">
                <a:solidFill>
                  <a:srgbClr val="111111"/>
                </a:solidFill>
                <a:latin typeface="Helvetica" pitchFamily="2" charset="0"/>
              </a:rPr>
              <a:t> </a:t>
            </a:r>
            <a:r>
              <a:rPr lang="en-HK" b="0" i="0" dirty="0">
                <a:solidFill>
                  <a:srgbClr val="111111"/>
                </a:solidFill>
                <a:effectLst/>
                <a:latin typeface="Helvetica" pitchFamily="2" charset="0"/>
              </a:rPr>
              <a:t>and one or more </a:t>
            </a:r>
            <a:r>
              <a:rPr lang="en-HK" b="1" i="0" dirty="0">
                <a:solidFill>
                  <a:srgbClr val="111111"/>
                </a:solidFill>
                <a:effectLst/>
                <a:latin typeface="Helvetica" pitchFamily="2" charset="0"/>
              </a:rPr>
              <a:t>continuous</a:t>
            </a:r>
            <a:r>
              <a:rPr lang="en-HK" b="0" i="0" dirty="0">
                <a:solidFill>
                  <a:srgbClr val="111111"/>
                </a:solidFill>
                <a:effectLst/>
                <a:latin typeface="Helvetica" pitchFamily="2" charset="0"/>
              </a:rPr>
              <a:t> </a:t>
            </a:r>
            <a:r>
              <a:rPr lang="en-HK" b="1" i="0" dirty="0">
                <a:solidFill>
                  <a:srgbClr val="111111"/>
                </a:solidFill>
                <a:effectLst/>
                <a:latin typeface="Helvetica" pitchFamily="2" charset="0"/>
              </a:rPr>
              <a:t>explanatory variables.</a:t>
            </a:r>
          </a:p>
          <a:p>
            <a:endParaRPr lang="en-HK" b="1" dirty="0">
              <a:solidFill>
                <a:srgbClr val="111111"/>
              </a:solidFill>
              <a:latin typeface="Helvetica" pitchFamily="2" charset="0"/>
            </a:endParaRPr>
          </a:p>
          <a:p>
            <a:r>
              <a:rPr lang="en-HK" dirty="0">
                <a:solidFill>
                  <a:srgbClr val="111111"/>
                </a:solidFill>
                <a:latin typeface="Helvetica" pitchFamily="2" charset="0"/>
              </a:rPr>
              <a:t>Applications of linear regression include prediction of blood pressure from drug dose, and quantitative traits in GWAS.</a:t>
            </a:r>
            <a:endParaRPr lang="en-HK" i="0" dirty="0">
              <a:solidFill>
                <a:srgbClr val="111111"/>
              </a:solidFill>
              <a:effectLst/>
              <a:latin typeface="Helvetica" pitchFamily="2" charset="0"/>
            </a:endParaRPr>
          </a:p>
          <a:p>
            <a:endParaRPr lang="en-HK" dirty="0">
              <a:solidFill>
                <a:srgbClr val="111111"/>
              </a:solidFill>
              <a:latin typeface="Helvetica" pitchFamily="2" charset="0"/>
            </a:endParaRPr>
          </a:p>
          <a:p>
            <a:r>
              <a:rPr lang="en-HK" b="1" i="0" dirty="0">
                <a:solidFill>
                  <a:srgbClr val="111111"/>
                </a:solidFill>
                <a:effectLst/>
                <a:latin typeface="Helvetica" pitchFamily="2" charset="0"/>
              </a:rPr>
              <a:t>Logistic regression</a:t>
            </a:r>
            <a:r>
              <a:rPr lang="en-HK" b="0" i="0" dirty="0">
                <a:solidFill>
                  <a:srgbClr val="111111"/>
                </a:solidFill>
                <a:effectLst/>
                <a:latin typeface="Helvetica" pitchFamily="2" charset="0"/>
              </a:rPr>
              <a:t> estimates the </a:t>
            </a:r>
            <a:r>
              <a:rPr lang="en-HK" b="1" i="0" dirty="0">
                <a:solidFill>
                  <a:srgbClr val="111111"/>
                </a:solidFill>
                <a:effectLst/>
                <a:latin typeface="Helvetica" pitchFamily="2" charset="0"/>
              </a:rPr>
              <a:t>sigmoidal relationship </a:t>
            </a:r>
            <a:r>
              <a:rPr lang="en-HK" dirty="0">
                <a:solidFill>
                  <a:srgbClr val="111111"/>
                </a:solidFill>
                <a:latin typeface="Helvetica" pitchFamily="2" charset="0"/>
              </a:rPr>
              <a:t>between the </a:t>
            </a:r>
            <a:r>
              <a:rPr lang="en-HK" b="1" dirty="0">
                <a:solidFill>
                  <a:srgbClr val="111111"/>
                </a:solidFill>
                <a:latin typeface="Helvetica" pitchFamily="2" charset="0"/>
              </a:rPr>
              <a:t>binary response variable </a:t>
            </a:r>
            <a:r>
              <a:rPr lang="en-HK" dirty="0">
                <a:solidFill>
                  <a:srgbClr val="111111"/>
                </a:solidFill>
                <a:latin typeface="Helvetica" pitchFamily="2" charset="0"/>
              </a:rPr>
              <a:t>and one or more continuous </a:t>
            </a:r>
            <a:r>
              <a:rPr lang="en-HK" b="0" i="0" dirty="0">
                <a:solidFill>
                  <a:srgbClr val="111111"/>
                </a:solidFill>
                <a:effectLst/>
                <a:latin typeface="Helvetica" pitchFamily="2" charset="0"/>
              </a:rPr>
              <a:t>explanatory variables.</a:t>
            </a:r>
          </a:p>
          <a:p>
            <a:endParaRPr lang="en-HK" dirty="0">
              <a:solidFill>
                <a:srgbClr val="111111"/>
              </a:solidFill>
              <a:latin typeface="Helvetica" pitchFamily="2" charset="0"/>
            </a:endParaRPr>
          </a:p>
          <a:p>
            <a:r>
              <a:rPr lang="en-HK" dirty="0">
                <a:solidFill>
                  <a:srgbClr val="111111"/>
                </a:solidFill>
                <a:latin typeface="Helvetica" pitchFamily="2" charset="0"/>
              </a:rPr>
              <a:t>Applications of logistic regression include prediction of heart attack risk from body weight, and binary traits in GWAS such as disease status.</a:t>
            </a:r>
          </a:p>
          <a:p>
            <a:endParaRPr lang="en-HK" dirty="0">
              <a:solidFill>
                <a:srgbClr val="111111"/>
              </a:solidFill>
              <a:latin typeface="Helvetica" pitchFamily="2" charset="0"/>
            </a:endParaRPr>
          </a:p>
          <a:p>
            <a:r>
              <a:rPr lang="en-HK" dirty="0">
                <a:solidFill>
                  <a:srgbClr val="111111"/>
                </a:solidFill>
                <a:latin typeface="Helvetica" pitchFamily="2" charset="0"/>
              </a:rPr>
              <a:t>Both linear and logistic regression assume explanatory variables have normal distributions.</a:t>
            </a:r>
          </a:p>
          <a:p>
            <a:endParaRPr lang="en-HK" dirty="0">
              <a:solidFill>
                <a:srgbClr val="111111"/>
              </a:solidFill>
              <a:latin typeface="Helvetica" pitchFamily="2" charset="0"/>
            </a:endParaRPr>
          </a:p>
          <a:p>
            <a:r>
              <a:rPr lang="en-HK" dirty="0">
                <a:solidFill>
                  <a:srgbClr val="111111"/>
                </a:solidFill>
                <a:latin typeface="Helvetica" pitchFamily="2" charset="0"/>
              </a:rPr>
              <a:t>When data follows a non-normal distribution (e.g. count data), </a:t>
            </a:r>
            <a:r>
              <a:rPr lang="en-HK" b="1" dirty="0">
                <a:solidFill>
                  <a:srgbClr val="111111"/>
                </a:solidFill>
                <a:latin typeface="Helvetica" pitchFamily="2" charset="0"/>
              </a:rPr>
              <a:t>generalized linear models</a:t>
            </a:r>
            <a:r>
              <a:rPr lang="en-HK" dirty="0">
                <a:solidFill>
                  <a:srgbClr val="111111"/>
                </a:solidFill>
                <a:latin typeface="Helvetica" pitchFamily="2" charset="0"/>
              </a:rPr>
              <a:t> can be used</a:t>
            </a:r>
            <a:endParaRPr lang="en-US" dirty="0">
              <a:latin typeface="Helvetica" pitchFamily="2" charset="0"/>
            </a:endParaRPr>
          </a:p>
        </p:txBody>
      </p:sp>
      <p:pic>
        <p:nvPicPr>
          <p:cNvPr id="15" name="Picture 14">
            <a:extLst>
              <a:ext uri="{FF2B5EF4-FFF2-40B4-BE49-F238E27FC236}">
                <a16:creationId xmlns:a16="http://schemas.microsoft.com/office/drawing/2014/main" id="{4073173F-76B5-7B3E-F20E-7521968316E5}"/>
              </a:ext>
            </a:extLst>
          </p:cNvPr>
          <p:cNvPicPr>
            <a:picLocks noChangeAspect="1"/>
          </p:cNvPicPr>
          <p:nvPr/>
        </p:nvPicPr>
        <p:blipFill>
          <a:blip r:embed="rId5"/>
          <a:stretch>
            <a:fillRect/>
          </a:stretch>
        </p:blipFill>
        <p:spPr>
          <a:xfrm>
            <a:off x="8085484" y="6031323"/>
            <a:ext cx="2370485" cy="700091"/>
          </a:xfrm>
          <a:prstGeom prst="rect">
            <a:avLst/>
          </a:prstGeom>
        </p:spPr>
      </p:pic>
      <p:pic>
        <p:nvPicPr>
          <p:cNvPr id="16" name="Picture 15">
            <a:extLst>
              <a:ext uri="{FF2B5EF4-FFF2-40B4-BE49-F238E27FC236}">
                <a16:creationId xmlns:a16="http://schemas.microsoft.com/office/drawing/2014/main" id="{CF289161-77CF-6DD2-C30B-781C6DD9E6ED}"/>
              </a:ext>
            </a:extLst>
          </p:cNvPr>
          <p:cNvPicPr>
            <a:picLocks noChangeAspect="1"/>
          </p:cNvPicPr>
          <p:nvPr/>
        </p:nvPicPr>
        <p:blipFill>
          <a:blip r:embed="rId6"/>
          <a:stretch>
            <a:fillRect/>
          </a:stretch>
        </p:blipFill>
        <p:spPr>
          <a:xfrm>
            <a:off x="8267837" y="3429000"/>
            <a:ext cx="1681648" cy="504495"/>
          </a:xfrm>
          <a:prstGeom prst="rect">
            <a:avLst/>
          </a:prstGeom>
        </p:spPr>
      </p:pic>
      <p:sp>
        <p:nvSpPr>
          <p:cNvPr id="17" name="TextBox 16">
            <a:extLst>
              <a:ext uri="{FF2B5EF4-FFF2-40B4-BE49-F238E27FC236}">
                <a16:creationId xmlns:a16="http://schemas.microsoft.com/office/drawing/2014/main" id="{B0CF6798-53EF-7428-E519-F4FD59A787B8}"/>
              </a:ext>
            </a:extLst>
          </p:cNvPr>
          <p:cNvSpPr txBox="1"/>
          <p:nvPr/>
        </p:nvSpPr>
        <p:spPr>
          <a:xfrm>
            <a:off x="10455969" y="1948070"/>
            <a:ext cx="1442827" cy="646331"/>
          </a:xfrm>
          <a:prstGeom prst="rect">
            <a:avLst/>
          </a:prstGeom>
          <a:noFill/>
        </p:spPr>
        <p:txBody>
          <a:bodyPr wrap="square" rtlCol="0">
            <a:spAutoFit/>
          </a:bodyPr>
          <a:lstStyle/>
          <a:p>
            <a:r>
              <a:rPr lang="en-US" dirty="0"/>
              <a:t>Linear Regression</a:t>
            </a:r>
          </a:p>
        </p:txBody>
      </p:sp>
      <p:sp>
        <p:nvSpPr>
          <p:cNvPr id="19" name="TextBox 18">
            <a:extLst>
              <a:ext uri="{FF2B5EF4-FFF2-40B4-BE49-F238E27FC236}">
                <a16:creationId xmlns:a16="http://schemas.microsoft.com/office/drawing/2014/main" id="{76462BB0-7CCA-AE99-553F-73BCA79D9EEF}"/>
              </a:ext>
            </a:extLst>
          </p:cNvPr>
          <p:cNvSpPr txBox="1"/>
          <p:nvPr/>
        </p:nvSpPr>
        <p:spPr>
          <a:xfrm>
            <a:off x="10455968" y="4735371"/>
            <a:ext cx="1442827" cy="646331"/>
          </a:xfrm>
          <a:prstGeom prst="rect">
            <a:avLst/>
          </a:prstGeom>
          <a:noFill/>
        </p:spPr>
        <p:txBody>
          <a:bodyPr wrap="square" rtlCol="0">
            <a:spAutoFit/>
          </a:bodyPr>
          <a:lstStyle/>
          <a:p>
            <a:r>
              <a:rPr lang="en-US" dirty="0"/>
              <a:t>Logistic Regression</a:t>
            </a:r>
          </a:p>
        </p:txBody>
      </p:sp>
    </p:spTree>
    <p:extLst>
      <p:ext uri="{BB962C8B-B14F-4D97-AF65-F5344CB8AC3E}">
        <p14:creationId xmlns:p14="http://schemas.microsoft.com/office/powerpoint/2010/main" val="32469512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8712</TotalTime>
  <Words>1802</Words>
  <Application>Microsoft Macintosh PowerPoint</Application>
  <PresentationFormat>Widescreen</PresentationFormat>
  <Paragraphs>155</Paragraphs>
  <Slides>18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-apple-system</vt:lpstr>
      <vt:lpstr>Arial</vt:lpstr>
      <vt:lpstr>Calibri</vt:lpstr>
      <vt:lpstr>Calibri Light</vt:lpstr>
      <vt:lpstr>Helvetica</vt:lpstr>
      <vt:lpstr>Roboto</vt:lpstr>
      <vt:lpstr>Office Theme</vt:lpstr>
      <vt:lpstr>R and RStudio installation</vt:lpstr>
      <vt:lpstr>Machine Learning</vt:lpstr>
      <vt:lpstr>What is Machine Learning?</vt:lpstr>
      <vt:lpstr>What is Machine Learning?</vt:lpstr>
      <vt:lpstr>Machine Learning vs Statistics</vt:lpstr>
      <vt:lpstr>Model training and cross validation</vt:lpstr>
      <vt:lpstr>Overfitting &amp; Underfitting</vt:lpstr>
      <vt:lpstr>Types of machine learning</vt:lpstr>
      <vt:lpstr>Supervised Learning  Linear &amp; Logistic Regression</vt:lpstr>
      <vt:lpstr>Support vector machines (SVMs)</vt:lpstr>
      <vt:lpstr>Tree-based methods</vt:lpstr>
      <vt:lpstr>Artificial neural networks</vt:lpstr>
      <vt:lpstr>Deep Learning</vt:lpstr>
      <vt:lpstr>Unsupervised machine learning</vt:lpstr>
      <vt:lpstr>Clustering  algorithms</vt:lpstr>
      <vt:lpstr> Dimensionality Reduction</vt:lpstr>
      <vt:lpstr>Machine learning libraries in R</vt:lpstr>
      <vt:lpstr>R and RStudio installation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and RStudio installation</dc:title>
  <dc:creator>Paul David Blakeley</dc:creator>
  <cp:lastModifiedBy>Paul David Blakeley</cp:lastModifiedBy>
  <cp:revision>10</cp:revision>
  <dcterms:created xsi:type="dcterms:W3CDTF">2024-06-13T05:13:04Z</dcterms:created>
  <dcterms:modified xsi:type="dcterms:W3CDTF">2024-06-19T06:25:59Z</dcterms:modified>
</cp:coreProperties>
</file>

<file path=docProps/thumbnail.jpeg>
</file>